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2" r:id="rId3"/>
    <p:sldId id="257" r:id="rId4"/>
    <p:sldId id="266" r:id="rId5"/>
    <p:sldId id="264" r:id="rId6"/>
    <p:sldId id="267" r:id="rId7"/>
    <p:sldId id="268" r:id="rId8"/>
    <p:sldId id="270" r:id="rId9"/>
    <p:sldId id="271" r:id="rId10"/>
    <p:sldId id="269" r:id="rId11"/>
    <p:sldId id="274" r:id="rId12"/>
    <p:sldId id="276" r:id="rId13"/>
    <p:sldId id="259" r:id="rId14"/>
    <p:sldId id="260" r:id="rId15"/>
    <p:sldId id="272" r:id="rId16"/>
    <p:sldId id="275" r:id="rId17"/>
    <p:sldId id="261" r:id="rId18"/>
    <p:sldId id="278"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477E3-B094-C342-6A8F-E91EFDDC6E47}" v="4" dt="2024-05-02T17:28:42.514"/>
    <p1510:client id="{52E2A048-32F6-A642-8A24-55C4DA682710}" v="7942" dt="2024-05-03T00:39:35.599"/>
    <p1510:client id="{7163E14E-5C2E-7526-6363-AB4E0E5CD0E7}" v="128" dt="2024-05-02T14:54:47.420"/>
    <p1510:client id="{BAACD889-4238-1CC8-7059-F787856A4860}" v="2175" dt="2024-05-02T09:53:26.739"/>
    <p1510:client id="{BD5F2E79-8A62-7D04-C1ED-661CA6583F1C}" v="203" dt="2024-05-02T17:52:45.489"/>
    <p1510:client id="{BF5A9B4F-B13E-43B6-9F5F-84E179BD55AB}" v="1749" dt="2024-05-02T18:26:25.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AE783-0F18-B64E-8D14-E778CF2DB546}" type="datetimeFigureOut">
              <a:rPr lang="en-US" smtClean="0"/>
              <a:t>8/23/2024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669023-D9F4-BF49-AC88-DA2480640C46}" type="slidenum">
              <a:rPr lang="en-US" smtClean="0"/>
              <a:t>‹#›</a:t>
            </a:fld>
            <a:endParaRPr lang="en-US"/>
          </a:p>
        </p:txBody>
      </p:sp>
    </p:spTree>
    <p:extLst>
      <p:ext uri="{BB962C8B-B14F-4D97-AF65-F5344CB8AC3E}">
        <p14:creationId xmlns:p14="http://schemas.microsoft.com/office/powerpoint/2010/main" val="2893069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t>
            </a:r>
            <a:r>
              <a:rPr lang="en-US" dirty="0" err="1"/>
              <a:t>rajv</a:t>
            </a:r>
            <a:r>
              <a:rPr lang="en-US" dirty="0"/>
              <a:t>....</a:t>
            </a:r>
            <a:br>
              <a:rPr lang="en-US" dirty="0"/>
            </a:br>
            <a:r>
              <a:rPr lang="en-US" dirty="0"/>
              <a:t>and </a:t>
            </a:r>
            <a:r>
              <a:rPr lang="en-US" dirty="0" err="1"/>
              <a:t>i</a:t>
            </a:r>
            <a:r>
              <a:rPr lang="en-US" dirty="0"/>
              <a:t> welcome you all to the end term presentation of our EE675 course project.</a:t>
            </a:r>
          </a:p>
          <a:p>
            <a:r>
              <a:rPr lang="en-US" dirty="0"/>
              <a:t>The topic which we are dealing with is Cost-aware cascading bandits.</a:t>
            </a:r>
            <a:br>
              <a:rPr lang="en-US" dirty="0"/>
            </a:br>
            <a:r>
              <a:rPr lang="en-US" dirty="0"/>
              <a:t>as we know from our previous discussions, that it is </a:t>
            </a:r>
            <a:r>
              <a:rPr lang="en-GB" sz="1200" b="1" dirty="0">
                <a:latin typeface="Century Gothic"/>
              </a:rPr>
              <a:t>a complex variant </a:t>
            </a:r>
            <a:r>
              <a:rPr lang="en-GB" sz="1200" dirty="0">
                <a:latin typeface="Century Gothic"/>
              </a:rPr>
              <a:t>of multi-armed bandit problem where the aim is to optimize not just the reward but also the cost associated with each action.</a:t>
            </a:r>
          </a:p>
          <a:p>
            <a:r>
              <a:rPr lang="en-GB" sz="1200" dirty="0">
                <a:latin typeface="Century Gothic"/>
              </a:rPr>
              <a:t>This adds further complexity in its implementation and analysis, which we will see today.</a:t>
            </a:r>
            <a:endParaRPr lang="en-US" dirty="0"/>
          </a:p>
        </p:txBody>
      </p:sp>
      <p:sp>
        <p:nvSpPr>
          <p:cNvPr id="4" name="Slide Number Placeholder 3"/>
          <p:cNvSpPr>
            <a:spLocks noGrp="1"/>
          </p:cNvSpPr>
          <p:nvPr>
            <p:ph type="sldNum" sz="quarter" idx="5"/>
          </p:nvPr>
        </p:nvSpPr>
        <p:spPr/>
        <p:txBody>
          <a:bodyPr/>
          <a:lstStyle/>
          <a:p>
            <a:fld id="{14669023-D9F4-BF49-AC88-DA2480640C46}" type="slidenum">
              <a:rPr lang="en-US" smtClean="0"/>
              <a:t>1</a:t>
            </a:fld>
            <a:endParaRPr lang="en-US"/>
          </a:p>
        </p:txBody>
      </p:sp>
    </p:spTree>
    <p:extLst>
      <p:ext uri="{BB962C8B-B14F-4D97-AF65-F5344CB8AC3E}">
        <p14:creationId xmlns:p14="http://schemas.microsoft.com/office/powerpoint/2010/main" val="1450264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0D0D0D"/>
                </a:solidFill>
                <a:effectLst/>
                <a:highlight>
                  <a:srgbClr val="FFFFFF"/>
                </a:highlight>
                <a:latin typeface="Söhne"/>
              </a:rPr>
              <a:t>Let us recall the problem setting of cost-aware cascading bandits.</a:t>
            </a:r>
            <a:br>
              <a:rPr lang="en-IN" b="0" i="0" dirty="0">
                <a:solidFill>
                  <a:srgbClr val="0D0D0D"/>
                </a:solidFill>
                <a:effectLst/>
                <a:highlight>
                  <a:srgbClr val="FFFFFF"/>
                </a:highlight>
                <a:latin typeface="Söhne"/>
              </a:rPr>
            </a:br>
            <a:r>
              <a:rPr lang="en-IN" b="0" i="0" dirty="0">
                <a:solidFill>
                  <a:srgbClr val="0D0D0D"/>
                </a:solidFill>
                <a:effectLst/>
                <a:highlight>
                  <a:srgbClr val="FFFFFF"/>
                </a:highlight>
                <a:latin typeface="Söhne"/>
              </a:rPr>
              <a:t>Arm Set: We begin with a set of K items, often referred to as arms, denoted as [K] = {1, 2, ..., K}. Each item represents a potential choice or action available to the learning agent.</a:t>
            </a:r>
          </a:p>
          <a:p>
            <a:pPr algn="l"/>
            <a:r>
              <a:rPr lang="en-IN" b="0" i="0" dirty="0">
                <a:solidFill>
                  <a:srgbClr val="0D0D0D"/>
                </a:solidFill>
                <a:effectLst/>
                <a:highlight>
                  <a:srgbClr val="FFFFFF"/>
                </a:highlight>
                <a:latin typeface="Söhne"/>
              </a:rPr>
              <a:t>Item States: Each item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 [K] has two possible states: 0 and 1. These states evolve based on an independent and identically distributed (</a:t>
            </a:r>
            <a:r>
              <a:rPr lang="en-IN" b="0" i="0" dirty="0" err="1">
                <a:solidFill>
                  <a:srgbClr val="0D0D0D"/>
                </a:solidFill>
                <a:effectLst/>
                <a:highlight>
                  <a:srgbClr val="FFFFFF"/>
                </a:highlight>
                <a:latin typeface="Söhne"/>
              </a:rPr>
              <a:t>i.i.d.</a:t>
            </a:r>
            <a:r>
              <a:rPr lang="en-IN" b="0" i="0" dirty="0">
                <a:solidFill>
                  <a:srgbClr val="0D0D0D"/>
                </a:solidFill>
                <a:effectLst/>
                <a:highlight>
                  <a:srgbClr val="FFFFFF"/>
                </a:highlight>
                <a:latin typeface="Söhne"/>
              </a:rPr>
              <a:t>) Bernoulli random variable. This stochastic nature of item states adds an element of uncertainty to the learning process.</a:t>
            </a:r>
          </a:p>
          <a:p>
            <a:pPr algn="l"/>
            <a:r>
              <a:rPr lang="en-IN" b="0" i="0" dirty="0">
                <a:solidFill>
                  <a:srgbClr val="0D0D0D"/>
                </a:solidFill>
                <a:effectLst/>
                <a:highlight>
                  <a:srgbClr val="FFFFFF"/>
                </a:highlight>
                <a:latin typeface="Söhne"/>
              </a:rPr>
              <a:t>Learning Agent Action: The learning agent selects an ordered list of items in each step. It examines these items sequentially until a stopping condition is met. This sequential exploration strategy allows the agent to gather information about the states of the items while optimizing resource allocation.</a:t>
            </a:r>
          </a:p>
          <a:p>
            <a:pPr algn="l"/>
            <a:r>
              <a:rPr lang="en-IN" b="0" i="0" dirty="0">
                <a:solidFill>
                  <a:srgbClr val="0D0D0D"/>
                </a:solidFill>
                <a:effectLst/>
                <a:highlight>
                  <a:srgbClr val="FFFFFF"/>
                </a:highlight>
                <a:latin typeface="Söhne"/>
              </a:rPr>
              <a:t>Reward Mechanism: The learning agent receives a reward of one if any examined item has state 1, indicating a positive outcome or success. Otherwise, the reward is zero. This reward mechanism incentivizes the agent to identify items with state 1 efficiently while minimizing the number of item examinations.</a:t>
            </a:r>
          </a:p>
          <a:p>
            <a:pPr algn="l"/>
            <a:r>
              <a:rPr lang="en-IN" b="0" i="0" dirty="0">
                <a:solidFill>
                  <a:srgbClr val="0D0D0D"/>
                </a:solidFill>
                <a:effectLst/>
                <a:highlight>
                  <a:srgbClr val="FFFFFF"/>
                </a:highlight>
                <a:latin typeface="Söhne"/>
              </a:rPr>
              <a:t>Cost Association: Each examination of an item incurs a random cost. These costs are associated with the exploration process and add a practical constraint to the learning problem. The agent must balance the desire to maximize rewards with the costs incurred during exploration.</a:t>
            </a:r>
          </a:p>
        </p:txBody>
      </p:sp>
      <p:sp>
        <p:nvSpPr>
          <p:cNvPr id="4" name="Slide Number Placeholder 3"/>
          <p:cNvSpPr>
            <a:spLocks noGrp="1"/>
          </p:cNvSpPr>
          <p:nvPr>
            <p:ph type="sldNum" sz="quarter" idx="5"/>
          </p:nvPr>
        </p:nvSpPr>
        <p:spPr/>
        <p:txBody>
          <a:bodyPr/>
          <a:lstStyle/>
          <a:p>
            <a:fld id="{14669023-D9F4-BF49-AC88-DA2480640C46}" type="slidenum">
              <a:rPr lang="en-US" smtClean="0"/>
              <a:t>10</a:t>
            </a:fld>
            <a:endParaRPr lang="en-US"/>
          </a:p>
        </p:txBody>
      </p:sp>
    </p:spTree>
    <p:extLst>
      <p:ext uri="{BB962C8B-B14F-4D97-AF65-F5344CB8AC3E}">
        <p14:creationId xmlns:p14="http://schemas.microsoft.com/office/powerpoint/2010/main" val="236433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0D0D0D"/>
                </a:solidFill>
                <a:effectLst/>
                <a:highlight>
                  <a:srgbClr val="FFFFFF"/>
                </a:highlight>
                <a:latin typeface="Söhne"/>
              </a:rPr>
              <a:t>Now, we move on the time complexity bound calculations for our CC-UCB algo. From the analysis of time complexity of </a:t>
            </a:r>
            <a:r>
              <a:rPr lang="en-IN" b="0" i="0" dirty="0" err="1">
                <a:solidFill>
                  <a:srgbClr val="0D0D0D"/>
                </a:solidFill>
                <a:effectLst/>
                <a:highlight>
                  <a:srgbClr val="FFFFFF"/>
                </a:highlight>
                <a:latin typeface="Söhne"/>
              </a:rPr>
              <a:t>CascadeBAI</a:t>
            </a:r>
            <a:r>
              <a:rPr lang="en-IN" b="0" i="0" dirty="0">
                <a:solidFill>
                  <a:srgbClr val="0D0D0D"/>
                </a:solidFill>
                <a:effectLst/>
                <a:highlight>
                  <a:srgbClr val="FFFFFF"/>
                </a:highlight>
                <a:latin typeface="Söhne"/>
              </a:rPr>
              <a:t> algo, discussed earlier, following important observations are made :</a:t>
            </a:r>
          </a:p>
          <a:p>
            <a:pPr algn="l"/>
            <a:r>
              <a:rPr lang="en-IN" b="0" i="0" dirty="0">
                <a:solidFill>
                  <a:srgbClr val="0D0D0D"/>
                </a:solidFill>
                <a:effectLst/>
                <a:highlight>
                  <a:srgbClr val="FFFFFF"/>
                </a:highlight>
                <a:latin typeface="Söhne"/>
              </a:rPr>
              <a:t>In the cascading bandit algorithm, the learning agent faces the challenge of classifying items into different sets based on the confidence bounds of their weights w(</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which represent their click probabilities or expected rewards.</a:t>
            </a:r>
          </a:p>
          <a:p>
            <a:pPr algn="l"/>
            <a:r>
              <a:rPr lang="en-IN" b="0" i="0" dirty="0">
                <a:solidFill>
                  <a:srgbClr val="0D0D0D"/>
                </a:solidFill>
                <a:effectLst/>
                <a:highlight>
                  <a:srgbClr val="FFFFFF"/>
                </a:highlight>
                <a:latin typeface="Söhne"/>
              </a:rPr>
              <a:t>A crucial factor influencing this classification process is the difference in weight between an item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and the Kth item, denoted by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Intuitively, larger differences in weights make it more challenging to accurately classify an item into its correct set.</a:t>
            </a:r>
          </a:p>
          <a:p>
            <a:pPr algn="l"/>
            <a:r>
              <a:rPr lang="en-IN" b="0" i="0" dirty="0">
                <a:solidFill>
                  <a:srgbClr val="0D0D0D"/>
                </a:solidFill>
                <a:effectLst/>
                <a:highlight>
                  <a:srgbClr val="FFFFFF"/>
                </a:highlight>
                <a:latin typeface="Söhne"/>
              </a:rPr>
              <a:t>To ensure a high probability of correctly identifying an item's set, denoted by 1 − </a:t>
            </a:r>
            <a:r>
              <a:rPr lang="el-GR" b="0" i="0" dirty="0">
                <a:solidFill>
                  <a:srgbClr val="0D0D0D"/>
                </a:solidFill>
                <a:effectLst/>
                <a:highlight>
                  <a:srgbClr val="FFFFFF"/>
                </a:highlight>
                <a:latin typeface="Söhne"/>
              </a:rPr>
              <a:t>δ/2, </a:t>
            </a:r>
            <a:r>
              <a:rPr lang="en-IN" b="0" i="0" dirty="0">
                <a:solidFill>
                  <a:srgbClr val="0D0D0D"/>
                </a:solidFill>
                <a:effectLst/>
                <a:highlight>
                  <a:srgbClr val="FFFFFF"/>
                </a:highlight>
                <a:latin typeface="Söhne"/>
              </a:rPr>
              <a:t>the algorithm must observe the item's feedback a certain number of times. This number of observations required, denoted as </a:t>
            </a:r>
            <a:r>
              <a:rPr lang="en-IN" b="0" i="0" dirty="0" err="1">
                <a:solidFill>
                  <a:srgbClr val="0D0D0D"/>
                </a:solidFill>
                <a:effectLst/>
                <a:highlight>
                  <a:srgbClr val="FFFFFF"/>
                </a:highlight>
                <a:latin typeface="Söhne"/>
              </a:rPr>
              <a:t>Ti</a:t>
            </a:r>
            <a:r>
              <a:rPr lang="en-IN" b="0" i="0" dirty="0">
                <a:solidFill>
                  <a:srgbClr val="0D0D0D"/>
                </a:solidFill>
                <a:effectLst/>
                <a:highlight>
                  <a:srgbClr val="FFFFFF"/>
                </a:highlight>
                <a:latin typeface="Söhne"/>
              </a:rPr>
              <a:t>,</a:t>
            </a:r>
            <a:r>
              <a:rPr lang="el-GR" b="0" i="0" dirty="0">
                <a:solidFill>
                  <a:srgbClr val="0D0D0D"/>
                </a:solidFill>
                <a:effectLst/>
                <a:highlight>
                  <a:srgbClr val="FFFFFF"/>
                </a:highlight>
                <a:latin typeface="Söhne"/>
              </a:rPr>
              <a:t>δ, </a:t>
            </a:r>
            <a:r>
              <a:rPr lang="en-IN" b="0" i="0" dirty="0">
                <a:solidFill>
                  <a:srgbClr val="0D0D0D"/>
                </a:solidFill>
                <a:effectLst/>
                <a:highlight>
                  <a:srgbClr val="FFFFFF"/>
                </a:highlight>
                <a:latin typeface="Söhne"/>
              </a:rPr>
              <a:t>depends primarily on the magnitude of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and the chosen confidence level </a:t>
            </a:r>
            <a:r>
              <a:rPr lang="el-GR" b="0" i="0" dirty="0">
                <a:solidFill>
                  <a:srgbClr val="0D0D0D"/>
                </a:solidFill>
                <a:effectLst/>
                <a:highlight>
                  <a:srgbClr val="FFFFFF"/>
                </a:highlight>
                <a:latin typeface="Söhne"/>
              </a:rPr>
              <a:t>δ.</a:t>
            </a:r>
          </a:p>
          <a:p>
            <a:pPr algn="l"/>
            <a:r>
              <a:rPr lang="en-IN" b="0" i="0" dirty="0">
                <a:solidFill>
                  <a:srgbClr val="0D0D0D"/>
                </a:solidFill>
                <a:effectLst/>
                <a:highlight>
                  <a:srgbClr val="FFFFFF"/>
                </a:highlight>
                <a:latin typeface="Söhne"/>
              </a:rPr>
              <a:t>Understanding the relationship between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a:t>
            </a:r>
            <a:r>
              <a:rPr lang="el-GR" b="0" i="0" dirty="0">
                <a:solidFill>
                  <a:srgbClr val="0D0D0D"/>
                </a:solidFill>
                <a:effectLst/>
                <a:highlight>
                  <a:srgbClr val="FFFFFF"/>
                </a:highlight>
                <a:latin typeface="Söhne"/>
              </a:rPr>
              <a:t>δ, </a:t>
            </a:r>
            <a:r>
              <a:rPr lang="en-IN" b="0" i="0" dirty="0">
                <a:solidFill>
                  <a:srgbClr val="0D0D0D"/>
                </a:solidFill>
                <a:effectLst/>
                <a:highlight>
                  <a:srgbClr val="FFFFFF"/>
                </a:highlight>
                <a:latin typeface="Söhne"/>
              </a:rPr>
              <a:t>and </a:t>
            </a:r>
            <a:r>
              <a:rPr lang="en-IN" b="0" i="0" dirty="0" err="1">
                <a:solidFill>
                  <a:srgbClr val="0D0D0D"/>
                </a:solidFill>
                <a:effectLst/>
                <a:highlight>
                  <a:srgbClr val="FFFFFF"/>
                </a:highlight>
                <a:latin typeface="Söhne"/>
              </a:rPr>
              <a:t>Ti</a:t>
            </a:r>
            <a:r>
              <a:rPr lang="en-IN" b="0" i="0" dirty="0">
                <a:solidFill>
                  <a:srgbClr val="0D0D0D"/>
                </a:solidFill>
                <a:effectLst/>
                <a:highlight>
                  <a:srgbClr val="FFFFFF"/>
                </a:highlight>
                <a:latin typeface="Söhne"/>
              </a:rPr>
              <a:t>,</a:t>
            </a:r>
            <a:r>
              <a:rPr lang="el-GR" b="0" i="0" dirty="0">
                <a:solidFill>
                  <a:srgbClr val="0D0D0D"/>
                </a:solidFill>
                <a:effectLst/>
                <a:highlight>
                  <a:srgbClr val="FFFFFF"/>
                </a:highlight>
                <a:latin typeface="Söhne"/>
              </a:rPr>
              <a:t>δ </a:t>
            </a:r>
            <a:r>
              <a:rPr lang="en-IN" b="0" i="0" dirty="0">
                <a:solidFill>
                  <a:srgbClr val="0D0D0D"/>
                </a:solidFill>
                <a:effectLst/>
                <a:highlight>
                  <a:srgbClr val="FFFFFF"/>
                </a:highlight>
                <a:latin typeface="Söhne"/>
              </a:rPr>
              <a:t>is crucial for assessing the computational complexity of the CC-UCB algorithm. As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and </a:t>
            </a:r>
            <a:r>
              <a:rPr lang="el-GR" b="0" i="0" dirty="0">
                <a:solidFill>
                  <a:srgbClr val="0D0D0D"/>
                </a:solidFill>
                <a:effectLst/>
                <a:highlight>
                  <a:srgbClr val="FFFFFF"/>
                </a:highlight>
                <a:latin typeface="Söhne"/>
              </a:rPr>
              <a:t>δ </a:t>
            </a:r>
            <a:r>
              <a:rPr lang="en-IN" b="0" i="0" dirty="0">
                <a:solidFill>
                  <a:srgbClr val="0D0D0D"/>
                </a:solidFill>
                <a:effectLst/>
                <a:highlight>
                  <a:srgbClr val="FFFFFF"/>
                </a:highlight>
                <a:latin typeface="Söhne"/>
              </a:rPr>
              <a:t>vary across different scenarios, the number of observations required for accurate classification also fluctuates, impacting the overall complexity of the algorithm.</a:t>
            </a:r>
          </a:p>
          <a:p>
            <a:endParaRPr lang="en-US" dirty="0"/>
          </a:p>
        </p:txBody>
      </p:sp>
      <p:sp>
        <p:nvSpPr>
          <p:cNvPr id="4" name="Slide Number Placeholder 3"/>
          <p:cNvSpPr>
            <a:spLocks noGrp="1"/>
          </p:cNvSpPr>
          <p:nvPr>
            <p:ph type="sldNum" sz="quarter" idx="5"/>
          </p:nvPr>
        </p:nvSpPr>
        <p:spPr/>
        <p:txBody>
          <a:bodyPr/>
          <a:lstStyle/>
          <a:p>
            <a:fld id="{14669023-D9F4-BF49-AC88-DA2480640C46}" type="slidenum">
              <a:rPr lang="en-US" smtClean="0"/>
              <a:t>11</a:t>
            </a:fld>
            <a:endParaRPr lang="en-US"/>
          </a:p>
        </p:txBody>
      </p:sp>
    </p:spTree>
    <p:extLst>
      <p:ext uri="{BB962C8B-B14F-4D97-AF65-F5344CB8AC3E}">
        <p14:creationId xmlns:p14="http://schemas.microsoft.com/office/powerpoint/2010/main" val="1720786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0D0D0D"/>
                </a:solidFill>
                <a:effectLst/>
                <a:highlight>
                  <a:srgbClr val="FFFFFF"/>
                </a:highlight>
                <a:latin typeface="Söhne"/>
              </a:rPr>
              <a:t>Similar to </a:t>
            </a:r>
            <a:r>
              <a:rPr lang="en-IN" b="0" i="0" dirty="0" err="1">
                <a:solidFill>
                  <a:srgbClr val="0D0D0D"/>
                </a:solidFill>
                <a:effectLst/>
                <a:highlight>
                  <a:srgbClr val="FFFFFF"/>
                </a:highlight>
                <a:latin typeface="Söhne"/>
              </a:rPr>
              <a:t>CascadeBAI</a:t>
            </a:r>
            <a:r>
              <a:rPr lang="en-IN" b="0" i="0" dirty="0">
                <a:solidFill>
                  <a:srgbClr val="0D0D0D"/>
                </a:solidFill>
                <a:effectLst/>
                <a:highlight>
                  <a:srgbClr val="FFFFFF"/>
                </a:highlight>
                <a:latin typeface="Söhne"/>
              </a:rPr>
              <a:t>, CC-UCB also employs a classification mechanism for arms based on the ratio of confidence bounds of reward and cost. Specifically, if the ratio of the Upper Confidence Bound (UCB) of reward (Ui) to the Lower Confidence Bound (LCB) of cost (Li) is greater than 1, the arm is included in the active set (denoted as I*). Otherwise, it is rejected.</a:t>
            </a:r>
          </a:p>
          <a:p>
            <a:pPr algn="l"/>
            <a:r>
              <a:rPr lang="en-IN" b="0" i="0" dirty="0">
                <a:solidFill>
                  <a:srgbClr val="0D0D0D"/>
                </a:solidFill>
                <a:effectLst/>
                <a:highlight>
                  <a:srgbClr val="FFFFFF"/>
                </a:highlight>
                <a:latin typeface="Söhne"/>
              </a:rPr>
              <a:t>To quantify the difficulty of correctly classifying arms, we define a parameter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If arm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belongs to the active set (I*),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is calculated as Ui/Li - 1. Otherwise, if arm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does not belong to I*,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is defined as 1 - Ui/Li.</a:t>
            </a:r>
          </a:p>
          <a:p>
            <a:pPr algn="l"/>
            <a:r>
              <a:rPr lang="en-IN" b="0" i="0" dirty="0">
                <a:solidFill>
                  <a:srgbClr val="0D0D0D"/>
                </a:solidFill>
                <a:effectLst/>
                <a:highlight>
                  <a:srgbClr val="FFFFFF"/>
                </a:highlight>
                <a:latin typeface="Söhne"/>
              </a:rPr>
              <a:t>This definition of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captures the relative differences between the UCB of reward and the LCB of cost for each arm. Arms with higher values of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are more challenging to classify accurately, as their reward-to-cost ratio deviates further from the threshold of 1.</a:t>
            </a:r>
          </a:p>
          <a:p>
            <a:pPr algn="l"/>
            <a:r>
              <a:rPr lang="en-IN" b="0" i="0" dirty="0">
                <a:solidFill>
                  <a:srgbClr val="0D0D0D"/>
                </a:solidFill>
                <a:effectLst/>
                <a:highlight>
                  <a:srgbClr val="FFFFFF"/>
                </a:highlight>
                <a:latin typeface="Söhne"/>
              </a:rPr>
              <a:t>By characterizing the difficulty of arm classification in terms of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we gain insights into the complexity of the decision-making process in the CC-UCB algorithm. Arms with higher values of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require more observations and careful consideration to be correctly classified, impacting the overall performance and efficiency of the algorithm.</a:t>
            </a:r>
          </a:p>
        </p:txBody>
      </p:sp>
      <p:sp>
        <p:nvSpPr>
          <p:cNvPr id="4" name="Slide Number Placeholder 3"/>
          <p:cNvSpPr>
            <a:spLocks noGrp="1"/>
          </p:cNvSpPr>
          <p:nvPr>
            <p:ph type="sldNum" sz="quarter" idx="5"/>
          </p:nvPr>
        </p:nvSpPr>
        <p:spPr/>
        <p:txBody>
          <a:bodyPr/>
          <a:lstStyle/>
          <a:p>
            <a:fld id="{14669023-D9F4-BF49-AC88-DA2480640C46}" type="slidenum">
              <a:rPr lang="en-US" smtClean="0"/>
              <a:t>12</a:t>
            </a:fld>
            <a:endParaRPr lang="en-US"/>
          </a:p>
        </p:txBody>
      </p:sp>
    </p:spTree>
    <p:extLst>
      <p:ext uri="{BB962C8B-B14F-4D97-AF65-F5344CB8AC3E}">
        <p14:creationId xmlns:p14="http://schemas.microsoft.com/office/powerpoint/2010/main" val="4207799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insights from the analysis of cascading bandits in fixed confidence setting, we know that to bound the overall time complexity of our CC-UCB algorithm, it would be helpful if we can bound the number of times each arm is observed (let us say it is </a:t>
            </a:r>
            <a:r>
              <a:rPr lang="en-US" dirty="0" err="1"/>
              <a:t>Ti</a:t>
            </a:r>
            <a:r>
              <a:rPr lang="en-US" dirty="0"/>
              <a:t>).</a:t>
            </a:r>
          </a:p>
          <a:p>
            <a:r>
              <a:rPr lang="en-US" dirty="0"/>
              <a:t>Now, upon carefully </a:t>
            </a:r>
            <a:r>
              <a:rPr lang="en-US" dirty="0" err="1"/>
              <a:t>analysing</a:t>
            </a:r>
            <a:r>
              <a:rPr lang="en-US" dirty="0"/>
              <a:t> the pseudo code and proofs given in research paper, we derive that this </a:t>
            </a:r>
            <a:r>
              <a:rPr lang="en-US" dirty="0" err="1"/>
              <a:t>Ti</a:t>
            </a:r>
            <a:r>
              <a:rPr lang="en-US" dirty="0"/>
              <a:t> is mainly dependent on two factors - delta(</a:t>
            </a:r>
            <a:r>
              <a:rPr lang="en-US" dirty="0" err="1"/>
              <a:t>i</a:t>
            </a:r>
            <a:r>
              <a:rPr lang="en-US" dirty="0"/>
              <a:t>) and alpha.</a:t>
            </a:r>
          </a:p>
          <a:p>
            <a:r>
              <a:rPr lang="en-US" dirty="0"/>
              <a:t>We have already discussed the dependence on delta(</a:t>
            </a:r>
            <a:r>
              <a:rPr lang="en-US" dirty="0" err="1"/>
              <a:t>i</a:t>
            </a:r>
            <a:r>
              <a:rPr lang="en-US" dirty="0"/>
              <a:t>), and since our CC-UCB algorithm is based on regret minimization (or we can say, fixed budget setting) it depends on alpha.</a:t>
            </a:r>
            <a:br>
              <a:rPr lang="en-US" dirty="0"/>
            </a:br>
            <a:r>
              <a:rPr lang="en-US" dirty="0"/>
              <a:t>After comparing and </a:t>
            </a:r>
            <a:r>
              <a:rPr lang="en-US" dirty="0" err="1"/>
              <a:t>analysing</a:t>
            </a:r>
            <a:r>
              <a:rPr lang="en-US" dirty="0"/>
              <a:t> the confidence bound and </a:t>
            </a:r>
            <a:r>
              <a:rPr lang="en-US" dirty="0" err="1"/>
              <a:t>reget</a:t>
            </a:r>
            <a:r>
              <a:rPr lang="en-US" dirty="0"/>
              <a:t> minimization, we arrive at the following bound:</a:t>
            </a:r>
          </a:p>
          <a:p>
            <a:pPr algn="l"/>
            <a:r>
              <a:rPr lang="en-US" dirty="0"/>
              <a:t>We can see </a:t>
            </a:r>
            <a:r>
              <a:rPr lang="en-IN" b="0" i="0" dirty="0">
                <a:solidFill>
                  <a:srgbClr val="0D0D0D"/>
                </a:solidFill>
                <a:effectLst/>
                <a:highlight>
                  <a:srgbClr val="FFFFFF"/>
                </a:highlight>
                <a:latin typeface="Söhne"/>
              </a:rPr>
              <a:t>that a larger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leads to a smaller </a:t>
            </a:r>
            <a:r>
              <a:rPr lang="en-IN" b="0" i="0" dirty="0" err="1">
                <a:solidFill>
                  <a:srgbClr val="0D0D0D"/>
                </a:solidFill>
                <a:effectLst/>
                <a:highlight>
                  <a:srgbClr val="FFFFFF"/>
                </a:highlight>
                <a:latin typeface="Söhne"/>
              </a:rPr>
              <a:t>Ti</a:t>
            </a:r>
            <a:r>
              <a:rPr lang="en-IN" b="0" i="0" dirty="0">
                <a:solidFill>
                  <a:srgbClr val="0D0D0D"/>
                </a:solidFill>
                <a:effectLst/>
                <a:highlight>
                  <a:srgbClr val="FFFFFF"/>
                </a:highlight>
                <a:latin typeface="Söhne"/>
              </a:rPr>
              <a:t>, implying that it requires fewer observations to correctly identify arm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This observation aligns with intuition, as arms with more significant differences in reward-to-cost ratio are easier to classify accurately.</a:t>
            </a:r>
          </a:p>
        </p:txBody>
      </p:sp>
      <p:sp>
        <p:nvSpPr>
          <p:cNvPr id="4" name="Slide Number Placeholder 3"/>
          <p:cNvSpPr>
            <a:spLocks noGrp="1"/>
          </p:cNvSpPr>
          <p:nvPr>
            <p:ph type="sldNum" sz="quarter" idx="5"/>
          </p:nvPr>
        </p:nvSpPr>
        <p:spPr/>
        <p:txBody>
          <a:bodyPr/>
          <a:lstStyle/>
          <a:p>
            <a:fld id="{14669023-D9F4-BF49-AC88-DA2480640C46}" type="slidenum">
              <a:rPr lang="en-US" smtClean="0"/>
              <a:t>13</a:t>
            </a:fld>
            <a:endParaRPr lang="en-US"/>
          </a:p>
        </p:txBody>
      </p:sp>
    </p:spTree>
    <p:extLst>
      <p:ext uri="{BB962C8B-B14F-4D97-AF65-F5344CB8AC3E}">
        <p14:creationId xmlns:p14="http://schemas.microsoft.com/office/powerpoint/2010/main" val="3148093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parallel to the derivation carried out for general cascading bandits.</a:t>
            </a:r>
          </a:p>
          <a:p>
            <a:r>
              <a:rPr lang="en-US" dirty="0"/>
              <a:t>We define the maximum ratio of </a:t>
            </a:r>
            <a:r>
              <a:rPr lang="en-US" dirty="0" err="1"/>
              <a:t>theta_hat</a:t>
            </a:r>
            <a:r>
              <a:rPr lang="en-US" dirty="0"/>
              <a:t> by </a:t>
            </a:r>
            <a:r>
              <a:rPr lang="en-US" dirty="0" err="1"/>
              <a:t>c_hat</a:t>
            </a:r>
            <a:r>
              <a:rPr lang="en-US" dirty="0"/>
              <a:t> over all arms as </a:t>
            </a:r>
            <a:r>
              <a:rPr lang="en-US" dirty="0" err="1"/>
              <a:t>theta_hat_star</a:t>
            </a:r>
            <a:r>
              <a:rPr lang="en-US" dirty="0"/>
              <a:t> and </a:t>
            </a:r>
            <a:r>
              <a:rPr lang="en-US" dirty="0" err="1"/>
              <a:t>c_hat_star</a:t>
            </a:r>
            <a:r>
              <a:rPr lang="en-US" dirty="0"/>
              <a:t>, and minimum ratio of </a:t>
            </a:r>
            <a:r>
              <a:rPr lang="en-US" dirty="0" err="1"/>
              <a:t>theta_hat</a:t>
            </a:r>
            <a:r>
              <a:rPr lang="en-US" dirty="0"/>
              <a:t> by </a:t>
            </a:r>
            <a:r>
              <a:rPr lang="en-US" dirty="0" err="1"/>
              <a:t>c_hat</a:t>
            </a:r>
            <a:r>
              <a:rPr lang="en-US" dirty="0"/>
              <a:t> as </a:t>
            </a:r>
            <a:r>
              <a:rPr lang="en-US" dirty="0" err="1"/>
              <a:t>theta_hat_dash</a:t>
            </a:r>
            <a:r>
              <a:rPr lang="en-US" dirty="0"/>
              <a:t> and </a:t>
            </a:r>
            <a:r>
              <a:rPr lang="en-US" dirty="0" err="1"/>
              <a:t>c_hat_dash</a:t>
            </a:r>
            <a:r>
              <a:rPr lang="en-US" dirty="0"/>
              <a:t>.</a:t>
            </a:r>
          </a:p>
          <a:p>
            <a:r>
              <a:rPr lang="en-US" dirty="0"/>
              <a:t>Now, we are able to bound the expected number of times arm </a:t>
            </a:r>
            <a:r>
              <a:rPr lang="en-US" dirty="0" err="1"/>
              <a:t>i</a:t>
            </a:r>
            <a:r>
              <a:rPr lang="en-US" dirty="0"/>
              <a:t> is pulled till any time instant t. </a:t>
            </a:r>
            <a:br>
              <a:rPr lang="en-US" dirty="0"/>
            </a:br>
            <a:r>
              <a:rPr lang="en-US" dirty="0"/>
              <a:t>The lower bound can be written as:</a:t>
            </a:r>
            <a:br>
              <a:rPr lang="en-US" dirty="0"/>
            </a:br>
            <a:r>
              <a:rPr lang="en-US" dirty="0"/>
              <a:t>and the upper bound as:</a:t>
            </a:r>
          </a:p>
          <a:p>
            <a:r>
              <a:rPr lang="en-US" dirty="0"/>
              <a:t>These functions are one the major contributions put forward by us.</a:t>
            </a:r>
          </a:p>
          <a:p>
            <a:r>
              <a:rPr lang="en-US" dirty="0"/>
              <a:t>We will further see how these values help us in calculating the final upper bound.</a:t>
            </a:r>
          </a:p>
        </p:txBody>
      </p:sp>
      <p:sp>
        <p:nvSpPr>
          <p:cNvPr id="4" name="Slide Number Placeholder 3"/>
          <p:cNvSpPr>
            <a:spLocks noGrp="1"/>
          </p:cNvSpPr>
          <p:nvPr>
            <p:ph type="sldNum" sz="quarter" idx="5"/>
          </p:nvPr>
        </p:nvSpPr>
        <p:spPr/>
        <p:txBody>
          <a:bodyPr/>
          <a:lstStyle/>
          <a:p>
            <a:fld id="{14669023-D9F4-BF49-AC88-DA2480640C46}" type="slidenum">
              <a:rPr lang="en-US" smtClean="0"/>
              <a:t>14</a:t>
            </a:fld>
            <a:endParaRPr lang="en-US"/>
          </a:p>
        </p:txBody>
      </p:sp>
    </p:spTree>
    <p:extLst>
      <p:ext uri="{BB962C8B-B14F-4D97-AF65-F5344CB8AC3E}">
        <p14:creationId xmlns:p14="http://schemas.microsoft.com/office/powerpoint/2010/main" val="374417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derive all the three major bounding terms using the parameters that I have just discussed.</a:t>
            </a:r>
          </a:p>
          <a:p>
            <a:r>
              <a:rPr lang="en-US" dirty="0"/>
              <a:t>The term N1 occurs in all the cascading bandit algorithms and is dependent on lower + upper bound of </a:t>
            </a:r>
            <a:r>
              <a:rPr lang="en-US" dirty="0" err="1"/>
              <a:t>Ni,t</a:t>
            </a:r>
            <a:r>
              <a:rPr lang="en-US" dirty="0"/>
              <a:t>, alpha and no of elements in active set.</a:t>
            </a:r>
          </a:p>
        </p:txBody>
      </p:sp>
      <p:sp>
        <p:nvSpPr>
          <p:cNvPr id="4" name="Slide Number Placeholder 3"/>
          <p:cNvSpPr>
            <a:spLocks noGrp="1"/>
          </p:cNvSpPr>
          <p:nvPr>
            <p:ph type="sldNum" sz="quarter" idx="5"/>
          </p:nvPr>
        </p:nvSpPr>
        <p:spPr/>
        <p:txBody>
          <a:bodyPr/>
          <a:lstStyle/>
          <a:p>
            <a:fld id="{14669023-D9F4-BF49-AC88-DA2480640C46}" type="slidenum">
              <a:rPr lang="en-US" smtClean="0"/>
              <a:t>15</a:t>
            </a:fld>
            <a:endParaRPr lang="en-US"/>
          </a:p>
        </p:txBody>
      </p:sp>
    </p:spTree>
    <p:extLst>
      <p:ext uri="{BB962C8B-B14F-4D97-AF65-F5344CB8AC3E}">
        <p14:creationId xmlns:p14="http://schemas.microsoft.com/office/powerpoint/2010/main" val="404185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term N2 occurs due to the time steps used in exploring all the arms that are not included in I*. This term depends on the lower bound of their </a:t>
            </a:r>
            <a:r>
              <a:rPr lang="en-US" dirty="0" err="1"/>
              <a:t>Ni,t</a:t>
            </a:r>
            <a:r>
              <a:rPr lang="en-US" dirty="0"/>
              <a:t> and </a:t>
            </a:r>
            <a:r>
              <a:rPr lang="en-US" dirty="0" err="1"/>
              <a:t>Ti</a:t>
            </a:r>
            <a:r>
              <a:rPr lang="en-US" dirty="0"/>
              <a:t> (which is </a:t>
            </a:r>
            <a:r>
              <a:rPr lang="en-US" dirty="0" err="1"/>
              <a:t>intutive</a:t>
            </a:r>
            <a:r>
              <a:rPr lang="en-US" dirty="0"/>
              <a:t>, as it bounds the number of minimum observations so that we incur minimum regret).</a:t>
            </a:r>
            <a:br>
              <a:rPr lang="en-US" dirty="0"/>
            </a:br>
            <a:r>
              <a:rPr lang="en-US" dirty="0"/>
              <a:t>The third and the last term N3 is for the remaining terms, that is, those belonging to the active set. Hence, it is a similar function as N2.</a:t>
            </a:r>
          </a:p>
          <a:p>
            <a:r>
              <a:rPr lang="en-US" dirty="0"/>
              <a:t>The total upper bound is a linear combination of the 3 bounds.</a:t>
            </a:r>
          </a:p>
        </p:txBody>
      </p:sp>
      <p:sp>
        <p:nvSpPr>
          <p:cNvPr id="4" name="Slide Number Placeholder 3"/>
          <p:cNvSpPr>
            <a:spLocks noGrp="1"/>
          </p:cNvSpPr>
          <p:nvPr>
            <p:ph type="sldNum" sz="quarter" idx="5"/>
          </p:nvPr>
        </p:nvSpPr>
        <p:spPr/>
        <p:txBody>
          <a:bodyPr/>
          <a:lstStyle/>
          <a:p>
            <a:fld id="{14669023-D9F4-BF49-AC88-DA2480640C46}" type="slidenum">
              <a:rPr lang="en-US" smtClean="0"/>
              <a:t>16</a:t>
            </a:fld>
            <a:endParaRPr lang="en-US"/>
          </a:p>
        </p:txBody>
      </p:sp>
    </p:spTree>
    <p:extLst>
      <p:ext uri="{BB962C8B-B14F-4D97-AF65-F5344CB8AC3E}">
        <p14:creationId xmlns:p14="http://schemas.microsoft.com/office/powerpoint/2010/main" val="2959583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calculated the upper bound, the analysis of lower bound becomes easy.</a:t>
            </a:r>
          </a:p>
          <a:p>
            <a:r>
              <a:rPr lang="en-US" dirty="0"/>
              <a:t>Here, we have used the upper bound on </a:t>
            </a:r>
            <a:r>
              <a:rPr lang="en-US" dirty="0" err="1"/>
              <a:t>Ni,t</a:t>
            </a:r>
            <a:r>
              <a:rPr lang="en-US" dirty="0"/>
              <a:t> (that is the number of times arm </a:t>
            </a:r>
            <a:r>
              <a:rPr lang="en-US" dirty="0" err="1"/>
              <a:t>i</a:t>
            </a:r>
            <a:r>
              <a:rPr lang="en-US" dirty="0"/>
              <a:t> is observed till time step t). The expression is similar as used for deriving the upper bound.</a:t>
            </a:r>
            <a:br>
              <a:rPr lang="en-US" dirty="0"/>
            </a:br>
            <a:r>
              <a:rPr lang="en-US" dirty="0"/>
              <a:t>We have used the similar idea of replacing weights with the ratio of UCB of reward and LCB of cost, which gives us the following value of d(</a:t>
            </a:r>
            <a:r>
              <a:rPr lang="en-US" dirty="0" err="1"/>
              <a:t>m,n</a:t>
            </a:r>
            <a:r>
              <a:rPr lang="en-US" dirty="0"/>
              <a:t>).</a:t>
            </a:r>
          </a:p>
        </p:txBody>
      </p:sp>
      <p:sp>
        <p:nvSpPr>
          <p:cNvPr id="4" name="Slide Number Placeholder 3"/>
          <p:cNvSpPr>
            <a:spLocks noGrp="1"/>
          </p:cNvSpPr>
          <p:nvPr>
            <p:ph type="sldNum" sz="quarter" idx="5"/>
          </p:nvPr>
        </p:nvSpPr>
        <p:spPr/>
        <p:txBody>
          <a:bodyPr/>
          <a:lstStyle/>
          <a:p>
            <a:fld id="{14669023-D9F4-BF49-AC88-DA2480640C46}" type="slidenum">
              <a:rPr lang="en-US" smtClean="0"/>
              <a:t>17</a:t>
            </a:fld>
            <a:endParaRPr lang="en-US"/>
          </a:p>
        </p:txBody>
      </p:sp>
    </p:spTree>
    <p:extLst>
      <p:ext uri="{BB962C8B-B14F-4D97-AF65-F5344CB8AC3E}">
        <p14:creationId xmlns:p14="http://schemas.microsoft.com/office/powerpoint/2010/main" val="3377484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calculate the lower bound which depends on alpha, number of elements in active set I* and the lower bound and d(</a:t>
            </a:r>
            <a:r>
              <a:rPr lang="en-US" dirty="0" err="1"/>
              <a:t>m,n</a:t>
            </a:r>
            <a:r>
              <a:rPr lang="en-US" dirty="0"/>
              <a:t>) defined previously.</a:t>
            </a:r>
          </a:p>
          <a:p>
            <a:r>
              <a:rPr lang="en-US" dirty="0"/>
              <a:t>This result is similar as obtained for the </a:t>
            </a:r>
            <a:r>
              <a:rPr lang="en-US" dirty="0" err="1"/>
              <a:t>CascadeBAI</a:t>
            </a:r>
            <a:r>
              <a:rPr lang="en-US" dirty="0"/>
              <a:t> algorithm, but the key difference is that it incorporates the cost of pulling each arm and tries to achieve minimum regret for a given setting.</a:t>
            </a:r>
          </a:p>
        </p:txBody>
      </p:sp>
      <p:sp>
        <p:nvSpPr>
          <p:cNvPr id="4" name="Slide Number Placeholder 3"/>
          <p:cNvSpPr>
            <a:spLocks noGrp="1"/>
          </p:cNvSpPr>
          <p:nvPr>
            <p:ph type="sldNum" sz="quarter" idx="5"/>
          </p:nvPr>
        </p:nvSpPr>
        <p:spPr/>
        <p:txBody>
          <a:bodyPr/>
          <a:lstStyle/>
          <a:p>
            <a:fld id="{14669023-D9F4-BF49-AC88-DA2480640C46}" type="slidenum">
              <a:rPr lang="en-US" smtClean="0"/>
              <a:t>18</a:t>
            </a:fld>
            <a:endParaRPr lang="en-US"/>
          </a:p>
        </p:txBody>
      </p:sp>
    </p:spTree>
    <p:extLst>
      <p:ext uri="{BB962C8B-B14F-4D97-AF65-F5344CB8AC3E}">
        <p14:creationId xmlns:p14="http://schemas.microsoft.com/office/powerpoint/2010/main" val="2188315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end of our presentation. Thank you so much for your time and attention.</a:t>
            </a:r>
          </a:p>
        </p:txBody>
      </p:sp>
      <p:sp>
        <p:nvSpPr>
          <p:cNvPr id="4" name="Slide Number Placeholder 3"/>
          <p:cNvSpPr>
            <a:spLocks noGrp="1"/>
          </p:cNvSpPr>
          <p:nvPr>
            <p:ph type="sldNum" sz="quarter" idx="5"/>
          </p:nvPr>
        </p:nvSpPr>
        <p:spPr/>
        <p:txBody>
          <a:bodyPr/>
          <a:lstStyle/>
          <a:p>
            <a:fld id="{14669023-D9F4-BF49-AC88-DA2480640C46}" type="slidenum">
              <a:rPr lang="en-US" smtClean="0"/>
              <a:t>19</a:t>
            </a:fld>
            <a:endParaRPr lang="en-US"/>
          </a:p>
        </p:txBody>
      </p:sp>
    </p:spTree>
    <p:extLst>
      <p:ext uri="{BB962C8B-B14F-4D97-AF65-F5344CB8AC3E}">
        <p14:creationId xmlns:p14="http://schemas.microsoft.com/office/powerpoint/2010/main" val="966285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0D0D0D"/>
                </a:solidFill>
                <a:effectLst/>
                <a:highlight>
                  <a:srgbClr val="FFFFFF"/>
                </a:highlight>
                <a:latin typeface="Söhne"/>
              </a:rPr>
              <a:t>In our Mid-Term presentation, we introduced two key algorithms that form the foundation of our project – </a:t>
            </a:r>
            <a:r>
              <a:rPr lang="en-IN" b="0" i="0" dirty="0" err="1">
                <a:solidFill>
                  <a:srgbClr val="0D0D0D"/>
                </a:solidFill>
                <a:effectLst/>
                <a:highlight>
                  <a:srgbClr val="FFFFFF"/>
                </a:highlight>
                <a:latin typeface="Söhne"/>
              </a:rPr>
              <a:t>CascadeBAI</a:t>
            </a:r>
            <a:r>
              <a:rPr lang="en-IN" b="0" i="0" dirty="0">
                <a:solidFill>
                  <a:srgbClr val="0D0D0D"/>
                </a:solidFill>
                <a:effectLst/>
                <a:highlight>
                  <a:srgbClr val="FFFFFF"/>
                </a:highlight>
                <a:latin typeface="Söhne"/>
              </a:rPr>
              <a:t>(</a:t>
            </a:r>
            <a:r>
              <a:rPr lang="el-GR" b="0" i="0" dirty="0">
                <a:solidFill>
                  <a:srgbClr val="0D0D0D"/>
                </a:solidFill>
                <a:effectLst/>
                <a:highlight>
                  <a:srgbClr val="FFFFFF"/>
                </a:highlight>
                <a:latin typeface="Söhne"/>
              </a:rPr>
              <a:t>ε, δ, </a:t>
            </a:r>
            <a:r>
              <a:rPr lang="en-IN" b="0" i="0" dirty="0">
                <a:solidFill>
                  <a:srgbClr val="0D0D0D"/>
                </a:solidFill>
                <a:effectLst/>
                <a:highlight>
                  <a:srgbClr val="FFFFFF"/>
                </a:highlight>
                <a:latin typeface="Söhne"/>
              </a:rPr>
              <a:t>K) and CC-UCB(</a:t>
            </a:r>
            <a:r>
              <a:rPr lang="el-GR" b="0" i="0" dirty="0">
                <a:solidFill>
                  <a:srgbClr val="0D0D0D"/>
                </a:solidFill>
                <a:effectLst/>
                <a:highlight>
                  <a:srgbClr val="FFFFFF"/>
                </a:highlight>
                <a:latin typeface="Söhne"/>
              </a:rPr>
              <a:t>ϵ, </a:t>
            </a:r>
            <a:r>
              <a:rPr lang="en-IN" b="0" i="0" dirty="0" err="1">
                <a:solidFill>
                  <a:srgbClr val="0D0D0D"/>
                </a:solidFill>
                <a:effectLst/>
                <a:highlight>
                  <a:srgbClr val="FFFFFF"/>
                </a:highlight>
                <a:latin typeface="Söhne"/>
              </a:rPr>
              <a:t>ɑ</a:t>
            </a:r>
            <a:r>
              <a:rPr lang="en-IN" b="0" i="0" dirty="0">
                <a:solidFill>
                  <a:srgbClr val="0D0D0D"/>
                </a:solidFill>
                <a:effectLst/>
                <a:highlight>
                  <a:srgbClr val="FFFFFF"/>
                </a:highlight>
                <a:latin typeface="Söhne"/>
              </a:rPr>
              <a:t>). Let us start by revisiting these algorithms briefly. </a:t>
            </a:r>
            <a:r>
              <a:rPr lang="en-IN" b="0" i="0" dirty="0" err="1">
                <a:solidFill>
                  <a:srgbClr val="0D0D0D"/>
                </a:solidFill>
                <a:effectLst/>
                <a:highlight>
                  <a:srgbClr val="FFFFFF"/>
                </a:highlight>
                <a:latin typeface="Söhne"/>
              </a:rPr>
              <a:t>CascadeBAI</a:t>
            </a:r>
            <a:r>
              <a:rPr lang="en-IN" b="0" i="0" dirty="0">
                <a:solidFill>
                  <a:srgbClr val="0D0D0D"/>
                </a:solidFill>
                <a:effectLst/>
                <a:highlight>
                  <a:srgbClr val="FFFFFF"/>
                </a:highlight>
                <a:latin typeface="Söhne"/>
              </a:rPr>
              <a:t> operates within a fixed-confidence setting, aiming to provide the best arm with a high probability of 1 – </a:t>
            </a:r>
            <a:r>
              <a:rPr lang="el-GR" b="0" i="0" dirty="0">
                <a:solidFill>
                  <a:srgbClr val="0D0D0D"/>
                </a:solidFill>
                <a:effectLst/>
                <a:highlight>
                  <a:srgbClr val="FFFFFF"/>
                </a:highlight>
                <a:latin typeface="Söhne"/>
              </a:rPr>
              <a:t>δ. </a:t>
            </a:r>
            <a:r>
              <a:rPr lang="en-IN" b="0" i="0" dirty="0">
                <a:solidFill>
                  <a:srgbClr val="0D0D0D"/>
                </a:solidFill>
                <a:effectLst/>
                <a:highlight>
                  <a:srgbClr val="FFFFFF"/>
                </a:highlight>
                <a:latin typeface="Söhne"/>
              </a:rPr>
              <a:t>Essentially, it focuses on minimizing the number of time steps while maintaining a fixed risk </a:t>
            </a:r>
            <a:r>
              <a:rPr lang="el-GR" b="0" i="0" dirty="0">
                <a:solidFill>
                  <a:srgbClr val="0D0D0D"/>
                </a:solidFill>
                <a:effectLst/>
                <a:highlight>
                  <a:srgbClr val="FFFFFF"/>
                </a:highlight>
                <a:latin typeface="Söhne"/>
              </a:rPr>
              <a:t>δ.</a:t>
            </a:r>
          </a:p>
          <a:p>
            <a:pPr algn="l"/>
            <a:r>
              <a:rPr lang="en-IN" b="0" i="0" dirty="0">
                <a:solidFill>
                  <a:srgbClr val="0D0D0D"/>
                </a:solidFill>
                <a:effectLst/>
                <a:highlight>
                  <a:srgbClr val="FFFFFF"/>
                </a:highlight>
                <a:latin typeface="Söhne"/>
              </a:rPr>
              <a:t>On the other hand, CC-UCB takes a different approach. It operates within a fixed-budget setting, where it aims to minimize the number of time steps within the regret parameter </a:t>
            </a:r>
            <a:r>
              <a:rPr lang="en-IN" b="0" i="0" dirty="0" err="1">
                <a:solidFill>
                  <a:srgbClr val="0D0D0D"/>
                </a:solidFill>
                <a:effectLst/>
                <a:highlight>
                  <a:srgbClr val="FFFFFF"/>
                </a:highlight>
                <a:latin typeface="Söhne"/>
              </a:rPr>
              <a:t>ɑ</a:t>
            </a:r>
            <a:r>
              <a:rPr lang="en-IN" b="0" i="0" dirty="0">
                <a:solidFill>
                  <a:srgbClr val="0D0D0D"/>
                </a:solidFill>
                <a:effectLst/>
                <a:highlight>
                  <a:srgbClr val="FFFFFF"/>
                </a:highlight>
                <a:latin typeface="Söhne"/>
              </a:rPr>
              <a:t>. This algorithm is founded on the concept of fixed bounds of regret, offering a different perspective on optimizing bandit algorithms.</a:t>
            </a:r>
          </a:p>
          <a:p>
            <a:pPr algn="l"/>
            <a:r>
              <a:rPr lang="en-IN" b="0" i="0" dirty="0">
                <a:solidFill>
                  <a:srgbClr val="0D0D0D"/>
                </a:solidFill>
                <a:effectLst/>
                <a:highlight>
                  <a:srgbClr val="FFFFFF"/>
                </a:highlight>
                <a:latin typeface="Söhne"/>
              </a:rPr>
              <a:t>In the upcoming slides, we'll walk you through our implementation of the CC-UCB algorithm in Python. Following that, we'll transition into a detailed analysis of the time complexity bounds associated with our implementation.</a:t>
            </a:r>
          </a:p>
        </p:txBody>
      </p:sp>
      <p:sp>
        <p:nvSpPr>
          <p:cNvPr id="4" name="Slide Number Placeholder 3"/>
          <p:cNvSpPr>
            <a:spLocks noGrp="1"/>
          </p:cNvSpPr>
          <p:nvPr>
            <p:ph type="sldNum" sz="quarter" idx="5"/>
          </p:nvPr>
        </p:nvSpPr>
        <p:spPr/>
        <p:txBody>
          <a:bodyPr/>
          <a:lstStyle/>
          <a:p>
            <a:fld id="{14669023-D9F4-BF49-AC88-DA2480640C46}" type="slidenum">
              <a:rPr lang="en-US" smtClean="0"/>
              <a:t>2</a:t>
            </a:fld>
            <a:endParaRPr lang="en-US"/>
          </a:p>
        </p:txBody>
      </p:sp>
    </p:spTree>
    <p:extLst>
      <p:ext uri="{BB962C8B-B14F-4D97-AF65-F5344CB8AC3E}">
        <p14:creationId xmlns:p14="http://schemas.microsoft.com/office/powerpoint/2010/main" val="2218587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a:solidFill>
                  <a:srgbClr val="0D0D0D"/>
                </a:solidFill>
                <a:effectLst/>
                <a:highlight>
                  <a:srgbClr val="FFFFFF"/>
                </a:highlight>
                <a:latin typeface="Söhne"/>
              </a:rPr>
              <a:t>Now, let's talk about the implementation details of the CC-UCB algorithm. We will analyse the case of a general setting where we assume that the expected value of </a:t>
            </a:r>
            <a:r>
              <a:rPr lang="en-IN" b="0" i="0" err="1">
                <a:solidFill>
                  <a:srgbClr val="0D0D0D"/>
                </a:solidFill>
                <a:effectLst/>
                <a:highlight>
                  <a:srgbClr val="FFFFFF"/>
                </a:highlight>
                <a:latin typeface="Söhne"/>
              </a:rPr>
              <a:t>Xi,t</a:t>
            </a:r>
            <a:r>
              <a:rPr lang="en-IN" b="0" i="0">
                <a:solidFill>
                  <a:srgbClr val="0D0D0D"/>
                </a:solidFill>
                <a:effectLst/>
                <a:highlight>
                  <a:srgbClr val="FFFFFF"/>
                </a:highlight>
                <a:latin typeface="Söhne"/>
              </a:rPr>
              <a:t> (denoted as </a:t>
            </a:r>
            <a:r>
              <a:rPr lang="el-GR" b="0" i="0">
                <a:solidFill>
                  <a:srgbClr val="0D0D0D"/>
                </a:solidFill>
                <a:effectLst/>
                <a:highlight>
                  <a:srgbClr val="FFFFFF"/>
                </a:highlight>
                <a:latin typeface="Söhne"/>
              </a:rPr>
              <a:t>θ</a:t>
            </a:r>
            <a:r>
              <a:rPr lang="en-IN" b="0" i="0" err="1">
                <a:solidFill>
                  <a:srgbClr val="0D0D0D"/>
                </a:solidFill>
                <a:effectLst/>
                <a:highlight>
                  <a:srgbClr val="FFFFFF"/>
                </a:highlight>
                <a:latin typeface="Söhne"/>
              </a:rPr>
              <a:t>i</a:t>
            </a:r>
            <a:r>
              <a:rPr lang="en-IN" b="0" i="0">
                <a:solidFill>
                  <a:srgbClr val="0D0D0D"/>
                </a:solidFill>
                <a:effectLst/>
                <a:highlight>
                  <a:srgbClr val="FFFFFF"/>
                </a:highlight>
                <a:latin typeface="Söhne"/>
              </a:rPr>
              <a:t>) and the associated cost </a:t>
            </a:r>
            <a:r>
              <a:rPr lang="en-IN" b="0" i="0" err="1">
                <a:solidFill>
                  <a:srgbClr val="0D0D0D"/>
                </a:solidFill>
                <a:effectLst/>
                <a:highlight>
                  <a:srgbClr val="FFFFFF"/>
                </a:highlight>
                <a:latin typeface="Söhne"/>
              </a:rPr>
              <a:t>Yi,t</a:t>
            </a:r>
            <a:r>
              <a:rPr lang="en-IN" b="0" i="0">
                <a:solidFill>
                  <a:srgbClr val="0D0D0D"/>
                </a:solidFill>
                <a:effectLst/>
                <a:highlight>
                  <a:srgbClr val="FFFFFF"/>
                </a:highlight>
                <a:latin typeface="Söhne"/>
              </a:rPr>
              <a:t> are unknown prior to exploration. The true values of </a:t>
            </a:r>
            <a:r>
              <a:rPr lang="en-IN" b="0" i="0" err="1">
                <a:solidFill>
                  <a:srgbClr val="0D0D0D"/>
                </a:solidFill>
                <a:effectLst/>
                <a:highlight>
                  <a:srgbClr val="FFFFFF"/>
                </a:highlight>
                <a:latin typeface="Söhne"/>
              </a:rPr>
              <a:t>Xi,t</a:t>
            </a:r>
            <a:r>
              <a:rPr lang="en-IN" b="0" i="0">
                <a:solidFill>
                  <a:srgbClr val="0D0D0D"/>
                </a:solidFill>
                <a:effectLst/>
                <a:highlight>
                  <a:srgbClr val="FFFFFF"/>
                </a:highlight>
                <a:latin typeface="Söhne"/>
              </a:rPr>
              <a:t> and </a:t>
            </a:r>
            <a:r>
              <a:rPr lang="en-IN" b="0" i="0" err="1">
                <a:solidFill>
                  <a:srgbClr val="0D0D0D"/>
                </a:solidFill>
                <a:effectLst/>
                <a:highlight>
                  <a:srgbClr val="FFFFFF"/>
                </a:highlight>
                <a:latin typeface="Söhne"/>
              </a:rPr>
              <a:t>Yi,t</a:t>
            </a:r>
            <a:r>
              <a:rPr lang="en-IN" b="0" i="0">
                <a:solidFill>
                  <a:srgbClr val="0D0D0D"/>
                </a:solidFill>
                <a:effectLst/>
                <a:highlight>
                  <a:srgbClr val="FFFFFF"/>
                </a:highlight>
                <a:latin typeface="Söhne"/>
              </a:rPr>
              <a:t> are only revealed to the learner once an arm is pulled.</a:t>
            </a:r>
          </a:p>
          <a:p>
            <a:pPr algn="l"/>
            <a:r>
              <a:rPr lang="en-IN" b="0" i="0">
                <a:solidFill>
                  <a:srgbClr val="0D0D0D"/>
                </a:solidFill>
                <a:effectLst/>
                <a:highlight>
                  <a:srgbClr val="FFFFFF"/>
                </a:highlight>
                <a:latin typeface="Söhne"/>
              </a:rPr>
              <a:t>Our implementation of CC-UCB algorithm is grounded in a fundamental theorem provided in the research paper. This theorem highlights the importance of ranking the arms based on the ratio of their expected value to their cost, denoted as </a:t>
            </a:r>
            <a:r>
              <a:rPr lang="el-GR" b="0" i="0">
                <a:solidFill>
                  <a:srgbClr val="0D0D0D"/>
                </a:solidFill>
                <a:effectLst/>
                <a:highlight>
                  <a:srgbClr val="FFFFFF"/>
                </a:highlight>
                <a:latin typeface="Söhne"/>
              </a:rPr>
              <a:t>θ</a:t>
            </a:r>
            <a:r>
              <a:rPr lang="en-IN" b="0" i="0" err="1">
                <a:solidFill>
                  <a:srgbClr val="0D0D0D"/>
                </a:solidFill>
                <a:effectLst/>
                <a:highlight>
                  <a:srgbClr val="FFFFFF"/>
                </a:highlight>
                <a:latin typeface="Söhne"/>
              </a:rPr>
              <a:t>i</a:t>
            </a:r>
            <a:r>
              <a:rPr lang="en-IN" b="0" i="0">
                <a:solidFill>
                  <a:srgbClr val="0D0D0D"/>
                </a:solidFill>
                <a:effectLst/>
                <a:highlight>
                  <a:srgbClr val="FFFFFF"/>
                </a:highlight>
                <a:latin typeface="Söhne"/>
              </a:rPr>
              <a:t>/ci. We adopt a strategy of sorting the arms in descending order of </a:t>
            </a:r>
            <a:r>
              <a:rPr lang="el-GR" b="0" i="0">
                <a:solidFill>
                  <a:srgbClr val="0D0D0D"/>
                </a:solidFill>
                <a:effectLst/>
                <a:highlight>
                  <a:srgbClr val="FFFFFF"/>
                </a:highlight>
                <a:latin typeface="Söhne"/>
              </a:rPr>
              <a:t>θ</a:t>
            </a:r>
            <a:r>
              <a:rPr lang="en-IN" b="0" i="0" err="1">
                <a:solidFill>
                  <a:srgbClr val="0D0D0D"/>
                </a:solidFill>
                <a:effectLst/>
                <a:highlight>
                  <a:srgbClr val="FFFFFF"/>
                </a:highlight>
                <a:latin typeface="Söhne"/>
              </a:rPr>
              <a:t>i</a:t>
            </a:r>
            <a:r>
              <a:rPr lang="en-IN" b="0" i="0">
                <a:solidFill>
                  <a:srgbClr val="0D0D0D"/>
                </a:solidFill>
                <a:effectLst/>
                <a:highlight>
                  <a:srgbClr val="FFFFFF"/>
                </a:highlight>
                <a:latin typeface="Söhne"/>
              </a:rPr>
              <a:t>/ci. Notably, we only include arms in our active set (denoted as I*) if their </a:t>
            </a:r>
            <a:r>
              <a:rPr lang="el-GR" b="0" i="0">
                <a:solidFill>
                  <a:srgbClr val="0D0D0D"/>
                </a:solidFill>
                <a:effectLst/>
                <a:highlight>
                  <a:srgbClr val="FFFFFF"/>
                </a:highlight>
                <a:latin typeface="Söhne"/>
              </a:rPr>
              <a:t>θ</a:t>
            </a:r>
            <a:r>
              <a:rPr lang="en-IN" b="0" i="0" err="1">
                <a:solidFill>
                  <a:srgbClr val="0D0D0D"/>
                </a:solidFill>
                <a:effectLst/>
                <a:highlight>
                  <a:srgbClr val="FFFFFF"/>
                </a:highlight>
                <a:latin typeface="Söhne"/>
              </a:rPr>
              <a:t>i</a:t>
            </a:r>
            <a:r>
              <a:rPr lang="en-IN" b="0" i="0">
                <a:solidFill>
                  <a:srgbClr val="0D0D0D"/>
                </a:solidFill>
                <a:effectLst/>
                <a:highlight>
                  <a:srgbClr val="FFFFFF"/>
                </a:highlight>
                <a:latin typeface="Söhne"/>
              </a:rPr>
              <a:t>/ci ratio is greater than 1.</a:t>
            </a:r>
          </a:p>
          <a:p>
            <a:pPr algn="l"/>
            <a:r>
              <a:rPr lang="en-IN" b="0" i="0">
                <a:solidFill>
                  <a:srgbClr val="0D0D0D"/>
                </a:solidFill>
                <a:effectLst/>
                <a:highlight>
                  <a:srgbClr val="FFFFFF"/>
                </a:highlight>
                <a:latin typeface="Söhne"/>
              </a:rPr>
              <a:t>Why this approach? Well, this strategy enables us to achieve a balanced trade-off. On one hand, it allows us to maximize the expected net reward from the current arm, which is represented by </a:t>
            </a:r>
            <a:r>
              <a:rPr lang="el-GR" b="0" i="0">
                <a:solidFill>
                  <a:srgbClr val="0D0D0D"/>
                </a:solidFill>
                <a:effectLst/>
                <a:highlight>
                  <a:srgbClr val="FFFFFF"/>
                </a:highlight>
                <a:latin typeface="Söhne"/>
              </a:rPr>
              <a:t>θ</a:t>
            </a:r>
            <a:r>
              <a:rPr lang="en-IN" b="0" i="0" err="1">
                <a:solidFill>
                  <a:srgbClr val="0D0D0D"/>
                </a:solidFill>
                <a:effectLst/>
                <a:highlight>
                  <a:srgbClr val="FFFFFF"/>
                </a:highlight>
                <a:latin typeface="Söhne"/>
              </a:rPr>
              <a:t>i</a:t>
            </a:r>
            <a:r>
              <a:rPr lang="en-IN" b="0" i="0">
                <a:solidFill>
                  <a:srgbClr val="0D0D0D"/>
                </a:solidFill>
                <a:effectLst/>
                <a:highlight>
                  <a:srgbClr val="FFFFFF"/>
                </a:highlight>
                <a:latin typeface="Söhne"/>
              </a:rPr>
              <a:t> − ci. On the other hand, it facilitates the maximization of the cumulative net reward from the remaining arms in I* if the current arm has a state of 0.</a:t>
            </a:r>
          </a:p>
          <a:p>
            <a:r>
              <a:rPr lang="en-IN" b="0" i="0">
                <a:solidFill>
                  <a:srgbClr val="0D0D0D"/>
                </a:solidFill>
                <a:effectLst/>
                <a:highlight>
                  <a:srgbClr val="FFFFFF"/>
                </a:highlight>
                <a:latin typeface="Söhne"/>
              </a:rPr>
              <a:t>This balanced trade-off is crucial for the effectiveness of the CC-UCB algorithm, enabling us to navigate the exploration-exploitation trade-off efficiently while considering both the immediate and long-term rewards.</a:t>
            </a:r>
            <a:endParaRPr lang="en-US"/>
          </a:p>
        </p:txBody>
      </p:sp>
      <p:sp>
        <p:nvSpPr>
          <p:cNvPr id="4" name="Slide Number Placeholder 3"/>
          <p:cNvSpPr>
            <a:spLocks noGrp="1"/>
          </p:cNvSpPr>
          <p:nvPr>
            <p:ph type="sldNum" sz="quarter" idx="5"/>
          </p:nvPr>
        </p:nvSpPr>
        <p:spPr/>
        <p:txBody>
          <a:bodyPr/>
          <a:lstStyle/>
          <a:p>
            <a:fld id="{14669023-D9F4-BF49-AC88-DA2480640C46}" type="slidenum">
              <a:rPr lang="en-US" smtClean="0"/>
              <a:t>3</a:t>
            </a:fld>
            <a:endParaRPr lang="en-US"/>
          </a:p>
        </p:txBody>
      </p:sp>
    </p:spTree>
    <p:extLst>
      <p:ext uri="{BB962C8B-B14F-4D97-AF65-F5344CB8AC3E}">
        <p14:creationId xmlns:p14="http://schemas.microsoft.com/office/powerpoint/2010/main" val="98780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0D0D0D"/>
                </a:solidFill>
                <a:effectLst/>
                <a:highlight>
                  <a:srgbClr val="FFFFFF"/>
                </a:highlight>
                <a:latin typeface="Söhne"/>
              </a:rPr>
              <a:t>To rank the arms based on the </a:t>
            </a:r>
            <a:r>
              <a:rPr lang="el-GR" b="0" i="0" dirty="0">
                <a:solidFill>
                  <a:srgbClr val="0D0D0D"/>
                </a:solidFill>
                <a:effectLst/>
                <a:highlight>
                  <a:srgbClr val="FFFFFF"/>
                </a:highlight>
                <a:latin typeface="Söhne"/>
              </a:rPr>
              <a:t>θ</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/ci ratio and compare it with a threshold of 1 for exploitation, we employ a UCB-type indexing policy. This policy ensures that we obtain a true estimate of the </a:t>
            </a:r>
            <a:r>
              <a:rPr lang="el-GR" b="0" i="0" dirty="0">
                <a:solidFill>
                  <a:srgbClr val="0D0D0D"/>
                </a:solidFill>
                <a:effectLst/>
                <a:highlight>
                  <a:srgbClr val="FFFFFF"/>
                </a:highlight>
                <a:latin typeface="Söhne"/>
              </a:rPr>
              <a:t>θ</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/ci ratio for all arms in our active set, denoted as I*.</a:t>
            </a:r>
          </a:p>
          <a:p>
            <a:pPr algn="l"/>
            <a:r>
              <a:rPr lang="en-IN" b="0" i="0" dirty="0">
                <a:solidFill>
                  <a:srgbClr val="0D0D0D"/>
                </a:solidFill>
                <a:effectLst/>
                <a:highlight>
                  <a:srgbClr val="FFFFFF"/>
                </a:highlight>
                <a:latin typeface="Söhne"/>
              </a:rPr>
              <a:t>The primary objective of the CC-UCB algorithm is to minimize cumulative regret. Regret, in this context, represents the difference between the rewards obtained and the maximum possible rewards that could have been obtained if the learner had perfect knowledge of the arm values from the beginning.</a:t>
            </a:r>
          </a:p>
          <a:p>
            <a:pPr algn="l"/>
            <a:r>
              <a:rPr lang="en-IN" b="0" i="0" dirty="0">
                <a:solidFill>
                  <a:srgbClr val="0D0D0D"/>
                </a:solidFill>
                <a:effectLst/>
                <a:highlight>
                  <a:srgbClr val="FFFFFF"/>
                </a:highlight>
                <a:latin typeface="Söhne"/>
              </a:rPr>
              <a:t>Throughout the execution of the algorithm, we track several key values, including </a:t>
            </a:r>
            <a:r>
              <a:rPr lang="en-IN" b="0" i="0" dirty="0" err="1">
                <a:solidFill>
                  <a:srgbClr val="0D0D0D"/>
                </a:solidFill>
                <a:effectLst/>
                <a:highlight>
                  <a:srgbClr val="FFFFFF"/>
                </a:highlight>
                <a:latin typeface="Söhne"/>
              </a:rPr>
              <a:t>Ni,t</a:t>
            </a:r>
            <a:r>
              <a:rPr lang="en-IN" b="0" i="0" dirty="0">
                <a:solidFill>
                  <a:srgbClr val="0D0D0D"/>
                </a:solidFill>
                <a:effectLst/>
                <a:highlight>
                  <a:srgbClr val="FFFFFF"/>
                </a:highlight>
                <a:latin typeface="Söhne"/>
              </a:rPr>
              <a:t> (the number of times arm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has been pulled), </a:t>
            </a:r>
            <a:r>
              <a:rPr lang="el-GR" b="0" i="0" dirty="0">
                <a:solidFill>
                  <a:srgbClr val="0D0D0D"/>
                </a:solidFill>
                <a:effectLst/>
                <a:highlight>
                  <a:srgbClr val="FFFFFF"/>
                </a:highlight>
                <a:latin typeface="Söhne"/>
              </a:rPr>
              <a:t>θ_</a:t>
            </a:r>
            <a:r>
              <a:rPr lang="en-IN" b="0" i="0" dirty="0">
                <a:solidFill>
                  <a:srgbClr val="0D0D0D"/>
                </a:solidFill>
                <a:effectLst/>
                <a:highlight>
                  <a:srgbClr val="FFFFFF"/>
                </a:highlight>
                <a:latin typeface="Söhne"/>
              </a:rPr>
              <a:t>hat (the estimated expected value of arm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a:t>
            </a:r>
            <a:r>
              <a:rPr lang="en-IN" b="0" i="0" dirty="0" err="1">
                <a:solidFill>
                  <a:srgbClr val="0D0D0D"/>
                </a:solidFill>
                <a:effectLst/>
                <a:highlight>
                  <a:srgbClr val="FFFFFF"/>
                </a:highlight>
                <a:latin typeface="Söhne"/>
              </a:rPr>
              <a:t>c_hat</a:t>
            </a:r>
            <a:r>
              <a:rPr lang="en-IN" b="0" i="0" dirty="0">
                <a:solidFill>
                  <a:srgbClr val="0D0D0D"/>
                </a:solidFill>
                <a:effectLst/>
                <a:highlight>
                  <a:srgbClr val="FFFFFF"/>
                </a:highlight>
                <a:latin typeface="Söhne"/>
              </a:rPr>
              <a:t> (the estimated cost of arm </a:t>
            </a:r>
            <a:r>
              <a:rPr lang="en-IN" b="0" i="0" dirty="0" err="1">
                <a:solidFill>
                  <a:srgbClr val="0D0D0D"/>
                </a:solidFill>
                <a:effectLst/>
                <a:highlight>
                  <a:srgbClr val="FFFFFF"/>
                </a:highlight>
                <a:latin typeface="Söhne"/>
              </a:rPr>
              <a:t>i</a:t>
            </a:r>
            <a:r>
              <a:rPr lang="en-IN" b="0" i="0" dirty="0">
                <a:solidFill>
                  <a:srgbClr val="0D0D0D"/>
                </a:solidFill>
                <a:effectLst/>
                <a:highlight>
                  <a:srgbClr val="FFFFFF"/>
                </a:highlight>
                <a:latin typeface="Söhne"/>
              </a:rPr>
              <a:t>), and I* (the active set of arms). These values are crucial for making informed decisions and navigating the exploration-exploitation trade-off effectively.</a:t>
            </a:r>
          </a:p>
          <a:p>
            <a:pPr algn="l"/>
            <a:r>
              <a:rPr lang="en-IN" b="0" i="0" dirty="0">
                <a:solidFill>
                  <a:srgbClr val="0D0D0D"/>
                </a:solidFill>
                <a:effectLst/>
                <a:highlight>
                  <a:srgbClr val="FFFFFF"/>
                </a:highlight>
                <a:latin typeface="Söhne"/>
              </a:rPr>
              <a:t>These values obtained from the algorithm serve as the foundation for carrying out the theoretical analysis of the time complexity for the CC-UCB algorithm.</a:t>
            </a:r>
          </a:p>
        </p:txBody>
      </p:sp>
      <p:sp>
        <p:nvSpPr>
          <p:cNvPr id="4" name="Slide Number Placeholder 3"/>
          <p:cNvSpPr>
            <a:spLocks noGrp="1"/>
          </p:cNvSpPr>
          <p:nvPr>
            <p:ph type="sldNum" sz="quarter" idx="5"/>
          </p:nvPr>
        </p:nvSpPr>
        <p:spPr/>
        <p:txBody>
          <a:bodyPr/>
          <a:lstStyle/>
          <a:p>
            <a:fld id="{14669023-D9F4-BF49-AC88-DA2480640C46}" type="slidenum">
              <a:rPr lang="en-US" smtClean="0"/>
              <a:t>4</a:t>
            </a:fld>
            <a:endParaRPr lang="en-US"/>
          </a:p>
        </p:txBody>
      </p:sp>
    </p:spTree>
    <p:extLst>
      <p:ext uri="{BB962C8B-B14F-4D97-AF65-F5344CB8AC3E}">
        <p14:creationId xmlns:p14="http://schemas.microsoft.com/office/powerpoint/2010/main" val="169734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0D0D0D"/>
                </a:solidFill>
                <a:effectLst/>
                <a:highlight>
                  <a:srgbClr val="FFFFFF"/>
                </a:highlight>
                <a:latin typeface="Söhne"/>
              </a:rPr>
              <a:t>Now, let's walk through the Python code that forms the backbone of our CC-UCB algorithm implementation.</a:t>
            </a:r>
            <a:br>
              <a:rPr lang="en-IN" b="0" i="0" dirty="0">
                <a:solidFill>
                  <a:srgbClr val="0D0D0D"/>
                </a:solidFill>
                <a:effectLst/>
                <a:highlight>
                  <a:srgbClr val="FFFFFF"/>
                </a:highlight>
                <a:latin typeface="Söhne"/>
              </a:rPr>
            </a:br>
            <a:r>
              <a:rPr lang="en-IN" b="0" i="0" dirty="0">
                <a:solidFill>
                  <a:srgbClr val="0D0D0D"/>
                </a:solidFill>
                <a:effectLst/>
                <a:highlight>
                  <a:srgbClr val="FFFFFF"/>
                </a:highlight>
                <a:latin typeface="Söhne"/>
              </a:rPr>
              <a:t>Firstly, we've defined a function to initialize the required parameters with null values. Cost can't be 0 so we have set it to </a:t>
            </a:r>
            <a:r>
              <a:rPr lang="en-IN" b="0" i="0" dirty="0" err="1">
                <a:solidFill>
                  <a:srgbClr val="0D0D0D"/>
                </a:solidFill>
                <a:effectLst/>
                <a:highlight>
                  <a:srgbClr val="FFFFFF"/>
                </a:highlight>
                <a:latin typeface="Söhne"/>
              </a:rPr>
              <a:t>epsillon</a:t>
            </a:r>
            <a:r>
              <a:rPr lang="en-IN" b="0" i="0" dirty="0">
                <a:solidFill>
                  <a:srgbClr val="0D0D0D"/>
                </a:solidFill>
                <a:effectLst/>
                <a:highlight>
                  <a:srgbClr val="FFFFFF"/>
                </a:highlight>
                <a:latin typeface="Söhne"/>
              </a:rPr>
              <a:t>.</a:t>
            </a:r>
            <a:br>
              <a:rPr lang="en-IN" b="0" i="0" dirty="0">
                <a:solidFill>
                  <a:srgbClr val="0D0D0D"/>
                </a:solidFill>
                <a:effectLst/>
                <a:highlight>
                  <a:srgbClr val="FFFFFF"/>
                </a:highlight>
                <a:latin typeface="Söhne"/>
              </a:rPr>
            </a:br>
            <a:r>
              <a:rPr lang="en-IN" b="0" i="0" dirty="0">
                <a:solidFill>
                  <a:srgbClr val="0D0D0D"/>
                </a:solidFill>
                <a:effectLst/>
                <a:highlight>
                  <a:srgbClr val="FFFFFF"/>
                </a:highlight>
                <a:latin typeface="Söhne"/>
              </a:rPr>
              <a:t>Next, we've implemented the calculation of the confidence radius, denoted as </a:t>
            </a:r>
            <a:r>
              <a:rPr lang="en-IN" b="0" i="0" dirty="0" err="1">
                <a:solidFill>
                  <a:srgbClr val="0D0D0D"/>
                </a:solidFill>
                <a:effectLst/>
                <a:highlight>
                  <a:srgbClr val="FFFFFF"/>
                </a:highlight>
                <a:latin typeface="Söhne"/>
              </a:rPr>
              <a:t>ui,t</a:t>
            </a:r>
            <a:r>
              <a:rPr lang="en-IN" b="0" i="0" dirty="0">
                <a:solidFill>
                  <a:srgbClr val="0D0D0D"/>
                </a:solidFill>
                <a:effectLst/>
                <a:highlight>
                  <a:srgbClr val="FFFFFF"/>
                </a:highlight>
                <a:latin typeface="Söhne"/>
              </a:rPr>
              <a:t>, as specified in the research paper. This confidence radius plays a pivotal role in the algorithm's decision-making process. It represents the uncertainty or confidence interval around the estimated value of the arm, guiding the exploration-exploitation trade-off.</a:t>
            </a:r>
            <a:endParaRPr lang="en-US" dirty="0"/>
          </a:p>
        </p:txBody>
      </p:sp>
      <p:sp>
        <p:nvSpPr>
          <p:cNvPr id="4" name="Slide Number Placeholder 3"/>
          <p:cNvSpPr>
            <a:spLocks noGrp="1"/>
          </p:cNvSpPr>
          <p:nvPr>
            <p:ph type="sldNum" sz="quarter" idx="5"/>
          </p:nvPr>
        </p:nvSpPr>
        <p:spPr/>
        <p:txBody>
          <a:bodyPr/>
          <a:lstStyle/>
          <a:p>
            <a:fld id="{14669023-D9F4-BF49-AC88-DA2480640C46}" type="slidenum">
              <a:rPr lang="en-US" smtClean="0"/>
              <a:t>5</a:t>
            </a:fld>
            <a:endParaRPr lang="en-US"/>
          </a:p>
        </p:txBody>
      </p:sp>
    </p:spTree>
    <p:extLst>
      <p:ext uri="{BB962C8B-B14F-4D97-AF65-F5344CB8AC3E}">
        <p14:creationId xmlns:p14="http://schemas.microsoft.com/office/powerpoint/2010/main" val="4018362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0D0D0D"/>
                </a:solidFill>
                <a:effectLst/>
                <a:highlight>
                  <a:srgbClr val="FFFFFF"/>
                </a:highlight>
                <a:latin typeface="Söhne"/>
              </a:rPr>
              <a:t>The CC-UCB function serves as the central piece of our implementation, and it takes four parameters:</a:t>
            </a:r>
          </a:p>
          <a:p>
            <a:pPr algn="l">
              <a:buFont typeface="+mj-lt"/>
              <a:buAutoNum type="arabicPeriod"/>
            </a:pPr>
            <a:r>
              <a:rPr lang="en-IN" b="0" i="0" dirty="0">
                <a:solidFill>
                  <a:srgbClr val="0D0D0D"/>
                </a:solidFill>
                <a:effectLst/>
                <a:highlight>
                  <a:srgbClr val="FFFFFF"/>
                </a:highlight>
                <a:latin typeface="Söhne"/>
              </a:rPr>
              <a:t>Epsilon (</a:t>
            </a:r>
            <a:r>
              <a:rPr lang="el-GR" b="0" i="0" dirty="0">
                <a:solidFill>
                  <a:srgbClr val="0D0D0D"/>
                </a:solidFill>
                <a:effectLst/>
                <a:highlight>
                  <a:srgbClr val="FFFFFF"/>
                </a:highlight>
                <a:latin typeface="Söhne"/>
              </a:rPr>
              <a:t>ε): </a:t>
            </a:r>
            <a:r>
              <a:rPr lang="en-IN" b="0" i="0" dirty="0">
                <a:solidFill>
                  <a:srgbClr val="0D0D0D"/>
                </a:solidFill>
                <a:effectLst/>
                <a:highlight>
                  <a:srgbClr val="FFFFFF"/>
                </a:highlight>
                <a:latin typeface="Söhne"/>
              </a:rPr>
              <a:t>This parameter controls the exploration-exploitation trade-off by influencing the level of exploration. A higher value of epsilon encourages more exploration, while a lower value </a:t>
            </a:r>
            <a:r>
              <a:rPr lang="en-IN" b="0" i="0" dirty="0" err="1">
                <a:solidFill>
                  <a:srgbClr val="0D0D0D"/>
                </a:solidFill>
                <a:effectLst/>
                <a:highlight>
                  <a:srgbClr val="FFFFFF"/>
                </a:highlight>
                <a:latin typeface="Söhne"/>
              </a:rPr>
              <a:t>favors</a:t>
            </a:r>
            <a:r>
              <a:rPr lang="en-IN" b="0" i="0" dirty="0">
                <a:solidFill>
                  <a:srgbClr val="0D0D0D"/>
                </a:solidFill>
                <a:effectLst/>
                <a:highlight>
                  <a:srgbClr val="FFFFFF"/>
                </a:highlight>
                <a:latin typeface="Söhne"/>
              </a:rPr>
              <a:t> exploitation.</a:t>
            </a:r>
          </a:p>
          <a:p>
            <a:pPr algn="l">
              <a:buFont typeface="+mj-lt"/>
              <a:buAutoNum type="arabicPeriod"/>
            </a:pPr>
            <a:r>
              <a:rPr lang="en-IN" b="0" i="0" dirty="0">
                <a:solidFill>
                  <a:srgbClr val="0D0D0D"/>
                </a:solidFill>
                <a:effectLst/>
                <a:highlight>
                  <a:srgbClr val="FFFFFF"/>
                </a:highlight>
                <a:latin typeface="Söhne"/>
              </a:rPr>
              <a:t>Alpha (</a:t>
            </a:r>
            <a:r>
              <a:rPr lang="en-IN" b="0" i="0" dirty="0" err="1">
                <a:solidFill>
                  <a:srgbClr val="0D0D0D"/>
                </a:solidFill>
                <a:effectLst/>
                <a:highlight>
                  <a:srgbClr val="FFFFFF"/>
                </a:highlight>
                <a:latin typeface="Söhne"/>
              </a:rPr>
              <a:t>ɑ</a:t>
            </a:r>
            <a:r>
              <a:rPr lang="en-IN" b="0" i="0" dirty="0">
                <a:solidFill>
                  <a:srgbClr val="0D0D0D"/>
                </a:solidFill>
                <a:effectLst/>
                <a:highlight>
                  <a:srgbClr val="FFFFFF"/>
                </a:highlight>
                <a:latin typeface="Söhne"/>
              </a:rPr>
              <a:t>): This parameter sets the regret budget for the algorithm. It determines the maximum allowable regret over the course of the algorithm's execution.</a:t>
            </a:r>
          </a:p>
          <a:p>
            <a:pPr algn="l">
              <a:buFont typeface="+mj-lt"/>
              <a:buAutoNum type="arabicPeriod"/>
            </a:pPr>
            <a:r>
              <a:rPr lang="en-IN" b="0" i="0" dirty="0">
                <a:solidFill>
                  <a:srgbClr val="0D0D0D"/>
                </a:solidFill>
                <a:effectLst/>
                <a:highlight>
                  <a:srgbClr val="FFFFFF"/>
                </a:highlight>
                <a:latin typeface="Söhne"/>
              </a:rPr>
              <a:t>Number of arms (K): This parameter specifies the total number of arms available in the bandit problem.</a:t>
            </a:r>
          </a:p>
          <a:p>
            <a:pPr algn="l">
              <a:buFont typeface="+mj-lt"/>
              <a:buAutoNum type="arabicPeriod"/>
            </a:pPr>
            <a:r>
              <a:rPr lang="en-IN" b="0" i="0" dirty="0">
                <a:solidFill>
                  <a:srgbClr val="0D0D0D"/>
                </a:solidFill>
                <a:effectLst/>
                <a:highlight>
                  <a:srgbClr val="FFFFFF"/>
                </a:highlight>
                <a:latin typeface="Söhne"/>
              </a:rPr>
              <a:t>Total time steps (T): This parameter defines the duration of the algorithm's execution.</a:t>
            </a:r>
          </a:p>
          <a:p>
            <a:pPr algn="l"/>
            <a:r>
              <a:rPr lang="en-IN" b="0" i="0" dirty="0">
                <a:solidFill>
                  <a:srgbClr val="0D0D0D"/>
                </a:solidFill>
                <a:effectLst/>
                <a:highlight>
                  <a:srgbClr val="FFFFFF"/>
                </a:highlight>
                <a:latin typeface="Söhne"/>
              </a:rPr>
              <a:t>During the initial run of the algorithm, we employ a straightforward strategy. We sequentially pull each arm one by one. This allows us to observe the values of the arm's state and associated cost. By doing so, we gather essential information about the arms' characteristics and lay the groundwork for subsequent decision-making.</a:t>
            </a:r>
          </a:p>
          <a:p>
            <a:pPr algn="l"/>
            <a:r>
              <a:rPr lang="en-IN" b="0" i="0" dirty="0">
                <a:solidFill>
                  <a:srgbClr val="0D0D0D"/>
                </a:solidFill>
                <a:effectLst/>
                <a:highlight>
                  <a:srgbClr val="FFFFFF"/>
                </a:highlight>
                <a:latin typeface="Söhne"/>
              </a:rPr>
              <a:t>This initial exploration phase sets the stage for the algorithm to make informed decisions about which arms to further explore and which ones to exploit for maximizing rewards.</a:t>
            </a:r>
          </a:p>
          <a:p>
            <a:endParaRPr lang="en-US" dirty="0"/>
          </a:p>
        </p:txBody>
      </p:sp>
      <p:sp>
        <p:nvSpPr>
          <p:cNvPr id="4" name="Slide Number Placeholder 3"/>
          <p:cNvSpPr>
            <a:spLocks noGrp="1"/>
          </p:cNvSpPr>
          <p:nvPr>
            <p:ph type="sldNum" sz="quarter" idx="5"/>
          </p:nvPr>
        </p:nvSpPr>
        <p:spPr/>
        <p:txBody>
          <a:bodyPr/>
          <a:lstStyle/>
          <a:p>
            <a:fld id="{14669023-D9F4-BF49-AC88-DA2480640C46}" type="slidenum">
              <a:rPr lang="en-US" smtClean="0"/>
              <a:t>6</a:t>
            </a:fld>
            <a:endParaRPr lang="en-US"/>
          </a:p>
        </p:txBody>
      </p:sp>
    </p:spTree>
    <p:extLst>
      <p:ext uri="{BB962C8B-B14F-4D97-AF65-F5344CB8AC3E}">
        <p14:creationId xmlns:p14="http://schemas.microsoft.com/office/powerpoint/2010/main" val="3467233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0D0D0D"/>
                </a:solidFill>
                <a:effectLst/>
                <a:highlight>
                  <a:srgbClr val="FFFFFF"/>
                </a:highlight>
                <a:latin typeface="Söhne"/>
              </a:rPr>
              <a:t>After the initial exploration phase where we observe the values of arm states and costs, the algorithm proceeds to calculate confidence bounds for each arm. These confidence bounds, represented by the Upper Confidence Bound (UCB) and Lower Confidence Bound (LCB), provide crucial insights into the uncertainty surrounding the estimated values of arm parameters.</a:t>
            </a:r>
          </a:p>
          <a:p>
            <a:pPr algn="l"/>
            <a:r>
              <a:rPr lang="en-IN" b="0" i="0" dirty="0">
                <a:solidFill>
                  <a:srgbClr val="0D0D0D"/>
                </a:solidFill>
                <a:effectLst/>
                <a:highlight>
                  <a:srgbClr val="FFFFFF"/>
                </a:highlight>
                <a:latin typeface="Söhne"/>
              </a:rPr>
              <a:t>The algorithm then compares the ratio of UCB to LCB with 1 to assess the optimality of each arm. If this ratio exceeds 1, it indicates that the arm is potentially optimal and worthy of further exploration or exploitation.</a:t>
            </a:r>
          </a:p>
          <a:p>
            <a:pPr algn="l"/>
            <a:r>
              <a:rPr lang="en-IN" b="0" i="0" dirty="0">
                <a:solidFill>
                  <a:srgbClr val="0D0D0D"/>
                </a:solidFill>
                <a:effectLst/>
                <a:highlight>
                  <a:srgbClr val="FFFFFF"/>
                </a:highlight>
                <a:latin typeface="Söhne"/>
              </a:rPr>
              <a:t>Once the optimal arms for the current time step t have been identified, we add them to a set denoted as It. This set comprises all the arms deemed optimal for time step t. To ensure efficient decision-making, we sort this set in descending order based on the estimated values of arm parameters.</a:t>
            </a:r>
          </a:p>
          <a:p>
            <a:pPr algn="l"/>
            <a:r>
              <a:rPr lang="en-IN" b="0" i="0" dirty="0">
                <a:solidFill>
                  <a:srgbClr val="0D0D0D"/>
                </a:solidFill>
                <a:effectLst/>
                <a:highlight>
                  <a:srgbClr val="FFFFFF"/>
                </a:highlight>
                <a:latin typeface="Söhne"/>
              </a:rPr>
              <a:t>This sorting step is crucial as it enables the algorithm to prioritize exploration or exploitation of arms with higher potential for maximizing rewards. By focusing on arms with the highest estimated values, the algorithm can expedite the process of learning and optimization, leading to more efficient resource allocation and higher cumulative rewards over time.</a:t>
            </a:r>
          </a:p>
        </p:txBody>
      </p:sp>
      <p:sp>
        <p:nvSpPr>
          <p:cNvPr id="4" name="Slide Number Placeholder 3"/>
          <p:cNvSpPr>
            <a:spLocks noGrp="1"/>
          </p:cNvSpPr>
          <p:nvPr>
            <p:ph type="sldNum" sz="quarter" idx="5"/>
          </p:nvPr>
        </p:nvSpPr>
        <p:spPr/>
        <p:txBody>
          <a:bodyPr/>
          <a:lstStyle/>
          <a:p>
            <a:fld id="{14669023-D9F4-BF49-AC88-DA2480640C46}" type="slidenum">
              <a:rPr lang="en-US" smtClean="0"/>
              <a:t>7</a:t>
            </a:fld>
            <a:endParaRPr lang="en-US"/>
          </a:p>
        </p:txBody>
      </p:sp>
    </p:spTree>
    <p:extLst>
      <p:ext uri="{BB962C8B-B14F-4D97-AF65-F5344CB8AC3E}">
        <p14:creationId xmlns:p14="http://schemas.microsoft.com/office/powerpoint/2010/main" val="143127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0D0D0D"/>
                </a:solidFill>
                <a:effectLst/>
                <a:highlight>
                  <a:srgbClr val="FFFFFF"/>
                </a:highlight>
                <a:latin typeface="Söhne"/>
              </a:rPr>
              <a:t>Having identified the optimal arms for the current time step t and sorted them in descending order, the algorithm proceeds to explore each arm in the set It. For each arm exploration, the algorithm observes the associated reward and cost.</a:t>
            </a:r>
          </a:p>
          <a:p>
            <a:pPr algn="l"/>
            <a:r>
              <a:rPr lang="en-IN" b="0" i="0" dirty="0">
                <a:solidFill>
                  <a:srgbClr val="0D0D0D"/>
                </a:solidFill>
                <a:effectLst/>
                <a:highlight>
                  <a:srgbClr val="FFFFFF"/>
                </a:highlight>
                <a:latin typeface="Söhne"/>
              </a:rPr>
              <a:t>If the observed reward for a particular arm is 1, indicating success or a positive outcome, the algorithm stops further exploration. This is due to the cascading nature of our problem, where the user observe the arms sequentially and finally stops at the arm which he likes, leaving the rest of the arms unobserved. </a:t>
            </a:r>
          </a:p>
          <a:p>
            <a:pPr algn="l"/>
            <a:r>
              <a:rPr lang="en-IN" b="0" i="0" dirty="0">
                <a:solidFill>
                  <a:srgbClr val="0D0D0D"/>
                </a:solidFill>
                <a:effectLst/>
                <a:highlight>
                  <a:srgbClr val="FFFFFF"/>
                </a:highlight>
                <a:latin typeface="Söhne"/>
              </a:rPr>
              <a:t>Throughout the exploration process, the algorithm keeps track of various parameters for each arm, including the number of times the arm has been pulled (</a:t>
            </a:r>
            <a:r>
              <a:rPr lang="en-IN" b="0" i="0" dirty="0" err="1">
                <a:solidFill>
                  <a:srgbClr val="0D0D0D"/>
                </a:solidFill>
                <a:effectLst/>
                <a:highlight>
                  <a:srgbClr val="FFFFFF"/>
                </a:highlight>
                <a:latin typeface="Söhne"/>
              </a:rPr>
              <a:t>Ni,t</a:t>
            </a:r>
            <a:r>
              <a:rPr lang="en-IN" b="0" i="0" dirty="0">
                <a:solidFill>
                  <a:srgbClr val="0D0D0D"/>
                </a:solidFill>
                <a:effectLst/>
                <a:highlight>
                  <a:srgbClr val="FFFFFF"/>
                </a:highlight>
                <a:latin typeface="Söhne"/>
              </a:rPr>
              <a:t>), the estimated expected value (</a:t>
            </a:r>
            <a:r>
              <a:rPr lang="el-GR" b="0" i="0" dirty="0">
                <a:solidFill>
                  <a:srgbClr val="0D0D0D"/>
                </a:solidFill>
                <a:effectLst/>
                <a:highlight>
                  <a:srgbClr val="FFFFFF"/>
                </a:highlight>
                <a:latin typeface="Söhne"/>
              </a:rPr>
              <a:t>θ_</a:t>
            </a:r>
            <a:r>
              <a:rPr lang="en-IN" b="0" i="0" dirty="0">
                <a:solidFill>
                  <a:srgbClr val="0D0D0D"/>
                </a:solidFill>
                <a:effectLst/>
                <a:highlight>
                  <a:srgbClr val="FFFFFF"/>
                </a:highlight>
                <a:latin typeface="Söhne"/>
              </a:rPr>
              <a:t>hat), and the estimated cost (</a:t>
            </a:r>
            <a:r>
              <a:rPr lang="en-IN" b="0" i="0" dirty="0" err="1">
                <a:solidFill>
                  <a:srgbClr val="0D0D0D"/>
                </a:solidFill>
                <a:effectLst/>
                <a:highlight>
                  <a:srgbClr val="FFFFFF"/>
                </a:highlight>
                <a:latin typeface="Söhne"/>
              </a:rPr>
              <a:t>c_hat</a:t>
            </a:r>
            <a:r>
              <a:rPr lang="en-IN" b="0" i="0" dirty="0">
                <a:solidFill>
                  <a:srgbClr val="0D0D0D"/>
                </a:solidFill>
                <a:effectLst/>
                <a:highlight>
                  <a:srgbClr val="FFFFFF"/>
                </a:highlight>
                <a:latin typeface="Söhne"/>
              </a:rPr>
              <a:t>). These parameters are continuously updated based on the observations made during arm exploration.</a:t>
            </a:r>
          </a:p>
          <a:p>
            <a:pPr algn="l"/>
            <a:r>
              <a:rPr lang="en-IN" b="0" i="0" dirty="0">
                <a:solidFill>
                  <a:srgbClr val="0D0D0D"/>
                </a:solidFill>
                <a:effectLst/>
                <a:highlight>
                  <a:srgbClr val="FFFFFF"/>
                </a:highlight>
                <a:latin typeface="Söhne"/>
              </a:rPr>
              <a:t>Additionally, the algorithm calculates the cumulative regret at each time step. Cumulative regret represents the difference between the rewards obtained so far and the maximum possible rewards that could have been obtained if the learner had perfect knowledge of the arm values from the beginning.</a:t>
            </a:r>
          </a:p>
          <a:p>
            <a:pPr algn="l"/>
            <a:r>
              <a:rPr lang="en-IN" b="0" i="0" dirty="0">
                <a:solidFill>
                  <a:srgbClr val="0D0D0D"/>
                </a:solidFill>
                <a:effectLst/>
                <a:highlight>
                  <a:srgbClr val="FFFFFF"/>
                </a:highlight>
                <a:latin typeface="Söhne"/>
              </a:rPr>
              <a:t>These steps form the core of the CC-UCB algorithm's operation, driving its exploration-exploitation trade-off and facilitating efficient learning and optimization in dynamic environments.</a:t>
            </a:r>
          </a:p>
        </p:txBody>
      </p:sp>
      <p:sp>
        <p:nvSpPr>
          <p:cNvPr id="4" name="Slide Number Placeholder 3"/>
          <p:cNvSpPr>
            <a:spLocks noGrp="1"/>
          </p:cNvSpPr>
          <p:nvPr>
            <p:ph type="sldNum" sz="quarter" idx="5"/>
          </p:nvPr>
        </p:nvSpPr>
        <p:spPr/>
        <p:txBody>
          <a:bodyPr/>
          <a:lstStyle/>
          <a:p>
            <a:fld id="{14669023-D9F4-BF49-AC88-DA2480640C46}" type="slidenum">
              <a:rPr lang="en-US" smtClean="0"/>
              <a:t>8</a:t>
            </a:fld>
            <a:endParaRPr lang="en-US"/>
          </a:p>
        </p:txBody>
      </p:sp>
    </p:spTree>
    <p:extLst>
      <p:ext uri="{BB962C8B-B14F-4D97-AF65-F5344CB8AC3E}">
        <p14:creationId xmlns:p14="http://schemas.microsoft.com/office/powerpoint/2010/main" val="106229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0D0D0D"/>
                </a:solidFill>
                <a:effectLst/>
                <a:highlight>
                  <a:srgbClr val="FFFFFF"/>
                </a:highlight>
                <a:latin typeface="Söhne"/>
              </a:rPr>
              <a:t>After executing the algorithm over multiple time steps, we generate a plot illustrating the cumulative regret versus the number of time steps. This plot serves as a visual representation of the algorithm's performance and provides insights into its effectiveness in learning and optimization.</a:t>
            </a:r>
          </a:p>
          <a:p>
            <a:pPr algn="l"/>
            <a:r>
              <a:rPr lang="en-IN" b="0" i="0" dirty="0">
                <a:solidFill>
                  <a:srgbClr val="0D0D0D"/>
                </a:solidFill>
                <a:effectLst/>
                <a:highlight>
                  <a:srgbClr val="FFFFFF"/>
                </a:highlight>
                <a:latin typeface="Söhne"/>
              </a:rPr>
              <a:t>Upon examining the plot, we observe that the cumulative regret does not follow a straight line. However, it also does not exhibit a logarithmic trend, which ideally it should, according to the bounds calculated in our research paper.</a:t>
            </a:r>
          </a:p>
          <a:p>
            <a:pPr algn="l"/>
            <a:r>
              <a:rPr lang="en-IN" b="0" i="0" dirty="0">
                <a:solidFill>
                  <a:srgbClr val="0D0D0D"/>
                </a:solidFill>
                <a:effectLst/>
                <a:highlight>
                  <a:srgbClr val="FFFFFF"/>
                </a:highlight>
                <a:latin typeface="Söhne"/>
              </a:rPr>
              <a:t>This deviation from the expected logarithmic trend indicates potential areas for further investigation and optimization. It suggests that while the algorithm performs reasonably well, there may still be room for improvement in terms of redefining the formula for regret calculation and choosing right values of the constant parameters.</a:t>
            </a:r>
          </a:p>
          <a:p>
            <a:endParaRPr lang="en-US" dirty="0"/>
          </a:p>
        </p:txBody>
      </p:sp>
      <p:sp>
        <p:nvSpPr>
          <p:cNvPr id="4" name="Slide Number Placeholder 3"/>
          <p:cNvSpPr>
            <a:spLocks noGrp="1"/>
          </p:cNvSpPr>
          <p:nvPr>
            <p:ph type="sldNum" sz="quarter" idx="5"/>
          </p:nvPr>
        </p:nvSpPr>
        <p:spPr/>
        <p:txBody>
          <a:bodyPr/>
          <a:lstStyle/>
          <a:p>
            <a:fld id="{14669023-D9F4-BF49-AC88-DA2480640C46}" type="slidenum">
              <a:rPr lang="en-US" smtClean="0"/>
              <a:t>9</a:t>
            </a:fld>
            <a:endParaRPr lang="en-US"/>
          </a:p>
        </p:txBody>
      </p:sp>
    </p:spTree>
    <p:extLst>
      <p:ext uri="{BB962C8B-B14F-4D97-AF65-F5344CB8AC3E}">
        <p14:creationId xmlns:p14="http://schemas.microsoft.com/office/powerpoint/2010/main" val="31938853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8/23/2024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dirty="0"/>
              <a:pPr/>
              <a:t>8/23/2024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dirty="0"/>
              <a:pPr/>
              <a:t>8/23/2024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8/23/2024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hyperlink" Target="https://iitk-my.sharepoint.com/:u:/g/personal/rajvardhan21_iitk_ac_in/Ee8x1dCs6QdPldzT-9tGYY0B1YB2E_rQRlNKJU6vocRDdQ?e=IOedJh"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png"/><Relationship Id="rId4" Type="http://schemas.openxmlformats.org/officeDocument/2006/relationships/notesSlide" Target="../notesSlides/notesSlide14.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2.jpe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7.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0.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jpeg"/><Relationship Id="rId4" Type="http://schemas.openxmlformats.org/officeDocument/2006/relationships/notesSlide" Target="../notesSlides/notesSlide9.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34539-4960-ABE1-8008-C6E9DB243999}"/>
              </a:ext>
            </a:extLst>
          </p:cNvPr>
          <p:cNvSpPr>
            <a:spLocks noGrp="1"/>
          </p:cNvSpPr>
          <p:nvPr>
            <p:ph type="ctrTitle"/>
          </p:nvPr>
        </p:nvSpPr>
        <p:spPr>
          <a:xfrm>
            <a:off x="719164" y="871870"/>
            <a:ext cx="10753671" cy="2557130"/>
          </a:xfrm>
        </p:spPr>
        <p:txBody>
          <a:bodyPr>
            <a:normAutofit fontScale="90000"/>
          </a:bodyPr>
          <a:lstStyle/>
          <a:p>
            <a:r>
              <a:rPr lang="en-US" sz="4900" dirty="0"/>
              <a:t>EE675: COURSE PROJECT – final evaluation</a:t>
            </a:r>
            <a:br>
              <a:rPr lang="en-US" sz="4900" dirty="0"/>
            </a:br>
            <a:r>
              <a:rPr lang="en-US" sz="4900" dirty="0"/>
              <a:t>cost-aware cascading bandits</a:t>
            </a:r>
            <a:br>
              <a:rPr lang="en-US" sz="4000" dirty="0"/>
            </a:br>
            <a:br>
              <a:rPr lang="en-US" sz="4000" dirty="0"/>
            </a:br>
            <a:r>
              <a:rPr lang="en-US" sz="2700" dirty="0"/>
              <a:t>instructor : prof. </a:t>
            </a:r>
            <a:r>
              <a:rPr lang="en-GB" sz="2700" dirty="0" err="1">
                <a:cs typeface="Arial"/>
              </a:rPr>
              <a:t>Subrahmanya</a:t>
            </a:r>
            <a:r>
              <a:rPr lang="en-GB" sz="2700" dirty="0">
                <a:cs typeface="Arial"/>
              </a:rPr>
              <a:t> Swamy </a:t>
            </a:r>
            <a:r>
              <a:rPr lang="en-GB" sz="2700" dirty="0" err="1">
                <a:cs typeface="Arial"/>
              </a:rPr>
              <a:t>peruru</a:t>
            </a:r>
            <a:br>
              <a:rPr lang="en-GB" sz="2700" dirty="0">
                <a:cs typeface="Arial"/>
              </a:rPr>
            </a:br>
            <a:r>
              <a:rPr lang="en-GB" sz="2000" dirty="0">
                <a:cs typeface="Arial"/>
              </a:rPr>
              <a:t>Link to code - </a:t>
            </a:r>
            <a:r>
              <a:rPr lang="en-GB" sz="2000" dirty="0">
                <a:cs typeface="Arial"/>
                <a:hlinkClick r:id="rId5"/>
              </a:rPr>
              <a:t>View Python Code</a:t>
            </a:r>
            <a:endParaRPr lang="en-US" sz="2000" dirty="0"/>
          </a:p>
        </p:txBody>
      </p:sp>
      <p:sp>
        <p:nvSpPr>
          <p:cNvPr id="3" name="Subtitle 2">
            <a:extLst>
              <a:ext uri="{FF2B5EF4-FFF2-40B4-BE49-F238E27FC236}">
                <a16:creationId xmlns:a16="http://schemas.microsoft.com/office/drawing/2014/main" id="{4D2D1D6C-2571-CB24-4BE6-FDD0B9507048}"/>
              </a:ext>
            </a:extLst>
          </p:cNvPr>
          <p:cNvSpPr>
            <a:spLocks noGrp="1"/>
          </p:cNvSpPr>
          <p:nvPr>
            <p:ph type="subTitle" idx="1"/>
          </p:nvPr>
        </p:nvSpPr>
        <p:spPr>
          <a:xfrm>
            <a:off x="3962399" y="4720856"/>
            <a:ext cx="7197726" cy="1775637"/>
          </a:xfrm>
        </p:spPr>
        <p:txBody>
          <a:bodyPr>
            <a:normAutofit/>
          </a:bodyPr>
          <a:lstStyle/>
          <a:p>
            <a:r>
              <a:rPr lang="en-US" dirty="0"/>
              <a:t>Presented by:</a:t>
            </a:r>
          </a:p>
          <a:p>
            <a:r>
              <a:rPr lang="en-US" dirty="0"/>
              <a:t>Rajvardhan </a:t>
            </a:r>
            <a:r>
              <a:rPr lang="en-US" dirty="0" err="1"/>
              <a:t>verma</a:t>
            </a:r>
            <a:r>
              <a:rPr lang="en-US" dirty="0"/>
              <a:t> (210819)</a:t>
            </a:r>
          </a:p>
          <a:p>
            <a:r>
              <a:rPr lang="en-US" dirty="0"/>
              <a:t>Rohit raj (210874)</a:t>
            </a:r>
          </a:p>
          <a:p>
            <a:r>
              <a:rPr lang="en-US" dirty="0"/>
              <a:t>Saurabh Vishwakarma (210949)</a:t>
            </a:r>
          </a:p>
        </p:txBody>
      </p:sp>
      <p:pic>
        <p:nvPicPr>
          <p:cNvPr id="6" name="Audio 5">
            <a:extLst>
              <a:ext uri="{FF2B5EF4-FFF2-40B4-BE49-F238E27FC236}">
                <a16:creationId xmlns:a16="http://schemas.microsoft.com/office/drawing/2014/main" id="{464CA6D0-B00E-CE1F-D97F-B9374E1768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00026731"/>
      </p:ext>
    </p:extLst>
  </p:cSld>
  <p:clrMapOvr>
    <a:masterClrMapping/>
  </p:clrMapOvr>
  <mc:AlternateContent xmlns:mc="http://schemas.openxmlformats.org/markup-compatibility/2006" xmlns:p14="http://schemas.microsoft.com/office/powerpoint/2010/main">
    <mc:Choice Requires="p14">
      <p:transition spd="slow" p14:dur="2000" advTm="34975"/>
    </mc:Choice>
    <mc:Fallback xmlns="">
      <p:transition spd="slow" advTm="34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6"/>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6"/>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6"/>
                                        </p:tgtEl>
                                      </p:cBhvr>
                                    </p:cmd>
                                  </p:childTnLst>
                                </p:cTn>
                              </p:par>
                            </p:childTnLst>
                          </p:cTn>
                        </p:par>
                        <p:par>
                          <p:cTn id="19" fill="hold">
                            <p:stCondLst>
                              <p:cond delay="0"/>
                            </p:stCondLst>
                            <p:childTnLst>
                              <p:par>
                                <p:cTn id="20" presetID="1" presetClass="mediacall" presetSubtype="0" fill="hold" nodeType="afterEffect">
                                  <p:stCondLst>
                                    <p:cond delay="0"/>
                                  </p:stCondLst>
                                  <p:childTnLst>
                                    <p:cmd type="call" cmd="playFrom(0.0)">
                                      <p:cBhvr>
                                        <p:cTn id="21" dur="1" fill="hold"/>
                                        <p:tgtEl>
                                          <p:spTgt spid="6"/>
                                        </p:tgtEl>
                                      </p:cBhvr>
                                    </p:cmd>
                                  </p:childTnLst>
                                </p:cTn>
                              </p:par>
                            </p:childTnLst>
                          </p:cTn>
                        </p:par>
                        <p:par>
                          <p:cTn id="22" fill="hold">
                            <p:stCondLst>
                              <p:cond delay="0"/>
                            </p:stCondLst>
                            <p:childTnLst>
                              <p:par>
                                <p:cTn id="23" presetID="1" presetClass="mediacall" presetSubtype="0" fill="hold" nodeType="afterEffect">
                                  <p:stCondLst>
                                    <p:cond delay="0"/>
                                  </p:stCondLst>
                                  <p:childTnLst>
                                    <p:cmd type="call" cmd="playFrom(0.0)">
                                      <p:cBhvr>
                                        <p:cTn id="24" dur="1" fill="hold"/>
                                        <p:tgtEl>
                                          <p:spTgt spid="6"/>
                                        </p:tgtEl>
                                      </p:cBhvr>
                                    </p:cmd>
                                  </p:childTnLst>
                                </p:cTn>
                              </p:par>
                            </p:childTnLst>
                          </p:cTn>
                        </p:par>
                        <p:par>
                          <p:cTn id="25" fill="hold">
                            <p:stCondLst>
                              <p:cond delay="0"/>
                            </p:stCondLst>
                            <p:childTnLst>
                              <p:par>
                                <p:cTn id="26" presetID="1" presetClass="mediacall" presetSubtype="0" fill="hold" nodeType="afterEffect">
                                  <p:stCondLst>
                                    <p:cond delay="0"/>
                                  </p:stCondLst>
                                  <p:childTnLst>
                                    <p:cmd type="call" cmd="playFrom(0.0)">
                                      <p:cBhvr>
                                        <p:cTn id="27" dur="1" fill="hold"/>
                                        <p:tgtEl>
                                          <p:spTgt spid="6"/>
                                        </p:tgtEl>
                                      </p:cBhvr>
                                    </p:cmd>
                                  </p:childTnLst>
                                </p:cTn>
                              </p:par>
                            </p:childTnLst>
                          </p:cTn>
                        </p:par>
                        <p:par>
                          <p:cTn id="28" fill="hold">
                            <p:stCondLst>
                              <p:cond delay="0"/>
                            </p:stCondLst>
                            <p:childTnLst>
                              <p:par>
                                <p:cTn id="29" presetID="1" presetClass="mediacall" presetSubtype="0" fill="hold" nodeType="afterEffect">
                                  <p:stCondLst>
                                    <p:cond delay="0"/>
                                  </p:stCondLst>
                                  <p:childTnLst>
                                    <p:cmd type="call" cmd="playFrom(0.0)">
                                      <p:cBhvr>
                                        <p:cTn id="30" dur="1" fill="hold"/>
                                        <p:tgtEl>
                                          <p:spTgt spid="6"/>
                                        </p:tgtEl>
                                      </p:cBhvr>
                                    </p:cmd>
                                  </p:childTnLst>
                                </p:cTn>
                              </p:par>
                            </p:childTnLst>
                          </p:cTn>
                        </p:par>
                        <p:par>
                          <p:cTn id="31" fill="hold">
                            <p:stCondLst>
                              <p:cond delay="0"/>
                            </p:stCondLst>
                            <p:childTnLst>
                              <p:par>
                                <p:cTn id="32" presetID="1" presetClass="mediacall" presetSubtype="0" fill="hold" nodeType="afterEffect">
                                  <p:stCondLst>
                                    <p:cond delay="0"/>
                                  </p:stCondLst>
                                  <p:childTnLst>
                                    <p:cmd type="call" cmd="playFrom(0.0)">
                                      <p:cBhvr>
                                        <p:cTn id="33" dur="1" fill="hold"/>
                                        <p:tgtEl>
                                          <p:spTgt spid="6"/>
                                        </p:tgtEl>
                                      </p:cBhvr>
                                    </p:cmd>
                                  </p:childTnLst>
                                </p:cTn>
                              </p:par>
                            </p:childTnLst>
                          </p:cTn>
                        </p:par>
                        <p:par>
                          <p:cTn id="34" fill="hold">
                            <p:stCondLst>
                              <p:cond delay="0"/>
                            </p:stCondLst>
                            <p:childTnLst>
                              <p:par>
                                <p:cTn id="35" presetID="1" presetClass="mediacall" presetSubtype="0" fill="hold" nodeType="afterEffect">
                                  <p:stCondLst>
                                    <p:cond delay="0"/>
                                  </p:stCondLst>
                                  <p:childTnLst>
                                    <p:cmd type="call" cmd="playFrom(0.0)">
                                      <p:cBhvr>
                                        <p:cTn id="36" dur="1" fill="hold"/>
                                        <p:tgtEl>
                                          <p:spTgt spid="6"/>
                                        </p:tgtEl>
                                      </p:cBhvr>
                                    </p:cmd>
                                  </p:childTnLst>
                                </p:cTn>
                              </p:par>
                            </p:childTnLst>
                          </p:cTn>
                        </p:par>
                        <p:par>
                          <p:cTn id="37" fill="hold">
                            <p:stCondLst>
                              <p:cond delay="0"/>
                            </p:stCondLst>
                            <p:childTnLst>
                              <p:par>
                                <p:cTn id="38" presetID="1" presetClass="mediacall" presetSubtype="0" fill="hold" nodeType="afterEffect">
                                  <p:stCondLst>
                                    <p:cond delay="0"/>
                                  </p:stCondLst>
                                  <p:childTnLst>
                                    <p:cmd type="call" cmd="playFrom(0.0)">
                                      <p:cBhvr>
                                        <p:cTn id="3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DBB5-3AB4-E8CC-5A1D-7DBCBC6E73CB}"/>
              </a:ext>
            </a:extLst>
          </p:cNvPr>
          <p:cNvSpPr>
            <a:spLocks noGrp="1"/>
          </p:cNvSpPr>
          <p:nvPr>
            <p:ph type="title"/>
          </p:nvPr>
        </p:nvSpPr>
        <p:spPr>
          <a:xfrm>
            <a:off x="2115342" y="339877"/>
            <a:ext cx="7961313" cy="1456267"/>
          </a:xfrm>
        </p:spPr>
        <p:txBody>
          <a:bodyPr>
            <a:normAutofit/>
          </a:bodyPr>
          <a:lstStyle/>
          <a:p>
            <a:r>
              <a:rPr lang="en-US" sz="4400" dirty="0">
                <a:latin typeface="+mn-lt"/>
              </a:rPr>
              <a:t>PROBLEM SETUP of CCB-Setting</a:t>
            </a:r>
            <a:endParaRPr lang="en-IN" sz="4400" dirty="0">
              <a:latin typeface="+mn-lt"/>
            </a:endParaRPr>
          </a:p>
        </p:txBody>
      </p:sp>
      <p:sp>
        <p:nvSpPr>
          <p:cNvPr id="6" name="Content Placeholder 5">
            <a:extLst>
              <a:ext uri="{FF2B5EF4-FFF2-40B4-BE49-F238E27FC236}">
                <a16:creationId xmlns:a16="http://schemas.microsoft.com/office/drawing/2014/main" id="{185DF73B-F694-6938-A736-F766307630AD}"/>
              </a:ext>
            </a:extLst>
          </p:cNvPr>
          <p:cNvSpPr>
            <a:spLocks noGrp="1"/>
          </p:cNvSpPr>
          <p:nvPr>
            <p:ph idx="1"/>
          </p:nvPr>
        </p:nvSpPr>
        <p:spPr>
          <a:xfrm>
            <a:off x="1030287" y="1550504"/>
            <a:ext cx="10131425" cy="4968829"/>
          </a:xfrm>
        </p:spPr>
        <p:txBody>
          <a:bodyPr>
            <a:normAutofit/>
          </a:bodyPr>
          <a:lstStyle/>
          <a:p>
            <a:r>
              <a:rPr lang="en-US" sz="2400" dirty="0"/>
              <a:t>Arm Set: Consider a set of K items (arms) denoted as [K] = {1, 2, ..., K}.​</a:t>
            </a:r>
          </a:p>
          <a:p>
            <a:r>
              <a:rPr lang="en-US" sz="2400" dirty="0"/>
              <a:t>Item States:  Each item </a:t>
            </a:r>
            <a:r>
              <a:rPr lang="en-US" sz="2400" dirty="0" err="1"/>
              <a:t>i</a:t>
            </a:r>
            <a:r>
              <a:rPr lang="en-US" sz="2400" dirty="0"/>
              <a:t> ∈ [K] has two states: 0 and 1.States evolve based on an </a:t>
            </a:r>
            <a:r>
              <a:rPr lang="en-US" sz="2400" dirty="0" err="1"/>
              <a:t>i.i.d.</a:t>
            </a:r>
            <a:r>
              <a:rPr lang="en-US" sz="2400" dirty="0"/>
              <a:t> Bernoulli random variable.​</a:t>
            </a:r>
          </a:p>
          <a:p>
            <a:r>
              <a:rPr lang="en-US" sz="2400" dirty="0"/>
              <a:t>Learning Agent Action: Chooses an ordered list of items in each step. Examines items sequentially until a stopping condition is met.​</a:t>
            </a:r>
          </a:p>
          <a:p>
            <a:r>
              <a:rPr lang="en-US" sz="2400" dirty="0"/>
              <a:t>Reward Mechanism: Receives a reward of one if any examined item has state 1.  Otherwise, the reward is zero.​</a:t>
            </a:r>
          </a:p>
          <a:p>
            <a:r>
              <a:rPr lang="en-US" sz="2400" dirty="0"/>
              <a:t>Cost Association: Each item examination incurs a random cost.​</a:t>
            </a:r>
          </a:p>
          <a:p>
            <a:r>
              <a:rPr lang="en-US" sz="2400" dirty="0"/>
              <a:t>Net Reward Function: Calculated as the reward obtained minus the total examination costs incurred before stopping</a:t>
            </a:r>
          </a:p>
        </p:txBody>
      </p:sp>
      <p:pic>
        <p:nvPicPr>
          <p:cNvPr id="12" name="Audio 11">
            <a:extLst>
              <a:ext uri="{FF2B5EF4-FFF2-40B4-BE49-F238E27FC236}">
                <a16:creationId xmlns:a16="http://schemas.microsoft.com/office/drawing/2014/main" id="{9F3C9D3E-9CE8-F5C8-0D0A-BADDA1EC85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97539866"/>
      </p:ext>
    </p:extLst>
  </p:cSld>
  <p:clrMapOvr>
    <a:masterClrMapping/>
  </p:clrMapOvr>
  <mc:AlternateContent xmlns:mc="http://schemas.openxmlformats.org/markup-compatibility/2006" xmlns:p14="http://schemas.microsoft.com/office/powerpoint/2010/main">
    <mc:Choice Requires="p14">
      <p:transition spd="slow" p14:dur="2000" advTm="118072"/>
    </mc:Choice>
    <mc:Fallback xmlns="">
      <p:transition spd="slow" advTm="118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2"/>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2"/>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12"/>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12"/>
                                        </p:tgtEl>
                                      </p:cBhvr>
                                    </p:cmd>
                                  </p:childTnLst>
                                </p:cTn>
                              </p:par>
                            </p:childTnLst>
                          </p:cTn>
                        </p:par>
                        <p:par>
                          <p:cTn id="19" fill="hold">
                            <p:stCondLst>
                              <p:cond delay="0"/>
                            </p:stCondLst>
                            <p:childTnLst>
                              <p:par>
                                <p:cTn id="20" presetID="1" presetClass="mediacall" presetSubtype="0" fill="hold" nodeType="afterEffect">
                                  <p:stCondLst>
                                    <p:cond delay="0"/>
                                  </p:stCondLst>
                                  <p:childTnLst>
                                    <p:cmd type="call" cmd="playFrom(0.0)">
                                      <p:cBhvr>
                                        <p:cTn id="21" dur="1" fill="hold"/>
                                        <p:tgtEl>
                                          <p:spTgt spid="12"/>
                                        </p:tgtEl>
                                      </p:cBhvr>
                                    </p:cmd>
                                  </p:childTnLst>
                                </p:cTn>
                              </p:par>
                            </p:childTnLst>
                          </p:cTn>
                        </p:par>
                        <p:par>
                          <p:cTn id="22" fill="hold">
                            <p:stCondLst>
                              <p:cond delay="0"/>
                            </p:stCondLst>
                            <p:childTnLst>
                              <p:par>
                                <p:cTn id="23" presetID="1" presetClass="mediacall" presetSubtype="0" fill="hold" nodeType="afterEffect">
                                  <p:stCondLst>
                                    <p:cond delay="0"/>
                                  </p:stCondLst>
                                  <p:childTnLst>
                                    <p:cmd type="call" cmd="playFrom(0.0)">
                                      <p:cBhvr>
                                        <p:cTn id="24"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4730B-DDCB-552E-9585-5F96FC69316E}"/>
              </a:ext>
            </a:extLst>
          </p:cNvPr>
          <p:cNvSpPr>
            <a:spLocks noGrp="1"/>
          </p:cNvSpPr>
          <p:nvPr>
            <p:ph type="title"/>
          </p:nvPr>
        </p:nvSpPr>
        <p:spPr>
          <a:xfrm>
            <a:off x="602222" y="512837"/>
            <a:ext cx="10987542" cy="911982"/>
          </a:xfrm>
        </p:spPr>
        <p:txBody>
          <a:bodyPr>
            <a:noAutofit/>
          </a:bodyPr>
          <a:lstStyle/>
          <a:p>
            <a:r>
              <a:rPr lang="en-US" sz="4400" dirty="0">
                <a:latin typeface="+mn-lt"/>
                <a:cs typeface="Calibri Light"/>
              </a:rPr>
              <a:t>complexity analysis of CC-UCB algorithm</a:t>
            </a:r>
            <a:endParaRPr lang="en-US" sz="4400" dirty="0">
              <a:latin typeface="+mn-lt"/>
            </a:endParaRPr>
          </a:p>
        </p:txBody>
      </p:sp>
      <p:sp>
        <p:nvSpPr>
          <p:cNvPr id="3" name="Content Placeholder 2">
            <a:extLst>
              <a:ext uri="{FF2B5EF4-FFF2-40B4-BE49-F238E27FC236}">
                <a16:creationId xmlns:a16="http://schemas.microsoft.com/office/drawing/2014/main" id="{4129EABE-F012-E989-2B8D-F968DC190691}"/>
              </a:ext>
            </a:extLst>
          </p:cNvPr>
          <p:cNvSpPr>
            <a:spLocks noGrp="1"/>
          </p:cNvSpPr>
          <p:nvPr>
            <p:ph idx="1"/>
          </p:nvPr>
        </p:nvSpPr>
        <p:spPr>
          <a:xfrm>
            <a:off x="727406" y="2079173"/>
            <a:ext cx="10737173" cy="3472541"/>
          </a:xfrm>
        </p:spPr>
        <p:txBody>
          <a:bodyPr vert="horz" lIns="91440" tIns="45720" rIns="91440" bIns="45720" rtlCol="0" anchor="t">
            <a:noAutofit/>
          </a:bodyPr>
          <a:lstStyle/>
          <a:p>
            <a:r>
              <a:rPr lang="en-US" sz="2400" dirty="0">
                <a:ea typeface="+mn-lt"/>
                <a:cs typeface="+mn-lt"/>
              </a:rPr>
              <a:t>In the cascading bandit algorithm, the agent was trying to classify items into different sets, based on the confidence bounds of their weights w(</a:t>
            </a:r>
            <a:r>
              <a:rPr lang="en-US" sz="2400" dirty="0" err="1">
                <a:ea typeface="+mn-lt"/>
                <a:cs typeface="+mn-lt"/>
              </a:rPr>
              <a:t>i</a:t>
            </a:r>
            <a:r>
              <a:rPr lang="en-US" sz="2400" dirty="0">
                <a:ea typeface="+mn-lt"/>
                <a:cs typeface="+mn-lt"/>
              </a:rPr>
              <a:t>) (or click probability).</a:t>
            </a:r>
          </a:p>
          <a:p>
            <a:r>
              <a:rPr lang="en-US" sz="2400" dirty="0">
                <a:ea typeface="+mn-lt"/>
                <a:cs typeface="+mn-lt"/>
              </a:rPr>
              <a:t>The more is the difference of weight between item </a:t>
            </a:r>
            <a:r>
              <a:rPr lang="en-US" sz="2400" dirty="0" err="1">
                <a:ea typeface="+mn-lt"/>
                <a:cs typeface="+mn-lt"/>
              </a:rPr>
              <a:t>i</a:t>
            </a:r>
            <a:r>
              <a:rPr lang="en-US" sz="2400" dirty="0">
                <a:ea typeface="+mn-lt"/>
                <a:cs typeface="+mn-lt"/>
              </a:rPr>
              <a:t> and K</a:t>
            </a:r>
            <a:r>
              <a:rPr lang="en-US" sz="2400" baseline="-25000" dirty="0">
                <a:ea typeface="+mn-lt"/>
                <a:cs typeface="+mn-lt"/>
              </a:rPr>
              <a:t>th </a:t>
            </a:r>
            <a:r>
              <a:rPr lang="en-US" sz="2400" dirty="0">
                <a:ea typeface="+mn-lt"/>
                <a:cs typeface="+mn-lt"/>
              </a:rPr>
              <a:t>item (which is denoted by </a:t>
            </a:r>
            <a:r>
              <a:rPr lang="en-IN" sz="2400" dirty="0">
                <a:effectLst/>
                <a:latin typeface="CMR10"/>
              </a:rPr>
              <a:t>∆</a:t>
            </a:r>
            <a:r>
              <a:rPr lang="en-IN" sz="2400" baseline="-25000" dirty="0" err="1">
                <a:latin typeface="CMMI7"/>
              </a:rPr>
              <a:t>i</a:t>
            </a:r>
            <a:r>
              <a:rPr lang="en-IN" sz="2400" dirty="0">
                <a:latin typeface="CMMI7"/>
              </a:rPr>
              <a:t>)</a:t>
            </a:r>
            <a:r>
              <a:rPr lang="en-US" sz="2400" dirty="0">
                <a:ea typeface="+mn-lt"/>
                <a:cs typeface="+mn-lt"/>
              </a:rPr>
              <a:t>, it is difficult to identify its set.</a:t>
            </a:r>
          </a:p>
          <a:p>
            <a:r>
              <a:rPr lang="en-US" sz="2400" dirty="0">
                <a:ea typeface="+mn-lt"/>
                <a:cs typeface="+mn-lt"/>
              </a:rPr>
              <a:t>The number of times, the algorithm must observe the item’s feedback to correctly identify it with </a:t>
            </a:r>
            <a:r>
              <a:rPr lang="en-US" sz="2400" dirty="0" err="1">
                <a:ea typeface="+mn-lt"/>
                <a:cs typeface="+mn-lt"/>
              </a:rPr>
              <a:t>probablity</a:t>
            </a:r>
            <a:r>
              <a:rPr lang="en-US" sz="2400" dirty="0">
                <a:ea typeface="+mn-lt"/>
                <a:cs typeface="+mn-lt"/>
              </a:rPr>
              <a:t> </a:t>
            </a:r>
            <a:r>
              <a:rPr lang="el-GR" sz="2400" dirty="0">
                <a:effectLst/>
                <a:latin typeface="CMR10"/>
              </a:rPr>
              <a:t>1 </a:t>
            </a:r>
            <a:r>
              <a:rPr lang="el-GR" sz="2400" dirty="0">
                <a:effectLst/>
                <a:latin typeface="CMSY10"/>
              </a:rPr>
              <a:t>− </a:t>
            </a:r>
            <a:r>
              <a:rPr lang="el-GR" sz="2400" dirty="0">
                <a:effectLst/>
                <a:latin typeface="CMMI10"/>
              </a:rPr>
              <a:t>δ/</a:t>
            </a:r>
            <a:r>
              <a:rPr lang="el-GR" sz="2400" dirty="0">
                <a:effectLst/>
                <a:latin typeface="CMR10"/>
              </a:rPr>
              <a:t>2 </a:t>
            </a:r>
            <a:r>
              <a:rPr lang="en-US" sz="2400" dirty="0">
                <a:effectLst/>
                <a:latin typeface="CMR10"/>
              </a:rPr>
              <a:t>is denoted by </a:t>
            </a:r>
            <a:r>
              <a:rPr lang="en-US" sz="2400" dirty="0" err="1">
                <a:effectLst/>
                <a:latin typeface="CMR10"/>
              </a:rPr>
              <a:t>T</a:t>
            </a:r>
            <a:r>
              <a:rPr lang="en-US" sz="2400" baseline="-25000" dirty="0" err="1">
                <a:effectLst/>
                <a:latin typeface="CMR10"/>
              </a:rPr>
              <a:t>i</a:t>
            </a:r>
            <a:r>
              <a:rPr lang="en-US" sz="2400" baseline="-25000" dirty="0">
                <a:latin typeface="CMR10"/>
              </a:rPr>
              <a:t>,</a:t>
            </a:r>
            <a:r>
              <a:rPr lang="el-GR" sz="2400" baseline="-25000" dirty="0">
                <a:effectLst/>
                <a:latin typeface="CMMI10"/>
              </a:rPr>
              <a:t>δ</a:t>
            </a:r>
            <a:r>
              <a:rPr lang="en-US" sz="2400" dirty="0">
                <a:effectLst/>
                <a:latin typeface="CMR10"/>
              </a:rPr>
              <a:t>, which depend</a:t>
            </a:r>
            <a:r>
              <a:rPr lang="en-US" sz="2400" dirty="0">
                <a:latin typeface="CMR10"/>
              </a:rPr>
              <a:t>s mainly on </a:t>
            </a:r>
            <a:r>
              <a:rPr lang="en-IN" sz="2400" dirty="0">
                <a:effectLst/>
                <a:latin typeface="CMR10"/>
              </a:rPr>
              <a:t>∆</a:t>
            </a:r>
            <a:r>
              <a:rPr lang="en-IN" sz="2400" baseline="-25000" dirty="0" err="1">
                <a:effectLst/>
                <a:latin typeface="CMMI7"/>
              </a:rPr>
              <a:t>i</a:t>
            </a:r>
            <a:r>
              <a:rPr lang="en-IN" sz="2400" baseline="-25000" dirty="0">
                <a:latin typeface="CMMI7"/>
              </a:rPr>
              <a:t> </a:t>
            </a:r>
            <a:r>
              <a:rPr lang="en-IN" sz="2400" dirty="0">
                <a:latin typeface="CMMI7"/>
              </a:rPr>
              <a:t>and</a:t>
            </a:r>
            <a:r>
              <a:rPr lang="el-GR" sz="2400" dirty="0">
                <a:effectLst/>
                <a:latin typeface="CMMI10"/>
              </a:rPr>
              <a:t> δ</a:t>
            </a:r>
            <a:r>
              <a:rPr lang="en-US" sz="2400" dirty="0">
                <a:effectLst/>
                <a:latin typeface="CMMI10"/>
              </a:rPr>
              <a:t>.</a:t>
            </a:r>
            <a:endParaRPr lang="en-US" sz="2400" dirty="0">
              <a:ea typeface="+mn-lt"/>
              <a:cs typeface="+mn-lt"/>
            </a:endParaRPr>
          </a:p>
          <a:p>
            <a:pPr marL="0" indent="0">
              <a:buNone/>
            </a:pPr>
            <a:endParaRPr lang="en-US" sz="2400" baseline="-25000" dirty="0">
              <a:ea typeface="+mn-lt"/>
              <a:cs typeface="+mn-lt"/>
            </a:endParaRPr>
          </a:p>
        </p:txBody>
      </p:sp>
      <p:pic>
        <p:nvPicPr>
          <p:cNvPr id="8" name="Audio 7">
            <a:extLst>
              <a:ext uri="{FF2B5EF4-FFF2-40B4-BE49-F238E27FC236}">
                <a16:creationId xmlns:a16="http://schemas.microsoft.com/office/drawing/2014/main" id="{8130727E-3CAC-8DCA-A39A-DFBC559D1F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39459845"/>
      </p:ext>
    </p:extLst>
  </p:cSld>
  <p:clrMapOvr>
    <a:masterClrMapping/>
  </p:clrMapOvr>
  <mc:AlternateContent xmlns:mc="http://schemas.openxmlformats.org/markup-compatibility/2006" xmlns:p14="http://schemas.microsoft.com/office/powerpoint/2010/main">
    <mc:Choice Requires="p14">
      <p:transition spd="slow" p14:dur="2000" advTm="113236"/>
    </mc:Choice>
    <mc:Fallback xmlns="">
      <p:transition spd="slow" advTm="113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8"/>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8"/>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8"/>
                                        </p:tgtEl>
                                      </p:cBhvr>
                                    </p:cmd>
                                  </p:childTnLst>
                                </p:cTn>
                              </p:par>
                            </p:childTnLst>
                          </p:cTn>
                        </p:par>
                        <p:par>
                          <p:cTn id="19" fill="hold">
                            <p:stCondLst>
                              <p:cond delay="0"/>
                            </p:stCondLst>
                            <p:childTnLst>
                              <p:par>
                                <p:cTn id="20" presetID="1" presetClass="mediacall" presetSubtype="0" fill="hold" nodeType="afterEffect">
                                  <p:stCondLst>
                                    <p:cond delay="0"/>
                                  </p:stCondLst>
                                  <p:childTnLst>
                                    <p:cmd type="call" cmd="playFrom(0.0)">
                                      <p:cBhvr>
                                        <p:cTn id="21" dur="1" fill="hold"/>
                                        <p:tgtEl>
                                          <p:spTgt spid="8"/>
                                        </p:tgtEl>
                                      </p:cBhvr>
                                    </p:cmd>
                                  </p:childTnLst>
                                </p:cTn>
                              </p:par>
                            </p:childTnLst>
                          </p:cTn>
                        </p:par>
                        <p:par>
                          <p:cTn id="22" fill="hold">
                            <p:stCondLst>
                              <p:cond delay="0"/>
                            </p:stCondLst>
                            <p:childTnLst>
                              <p:par>
                                <p:cTn id="23" presetID="1" presetClass="mediacall" presetSubtype="0" fill="hold" nodeType="afterEffect">
                                  <p:stCondLst>
                                    <p:cond delay="0"/>
                                  </p:stCondLst>
                                  <p:childTnLst>
                                    <p:cmd type="call" cmd="playFrom(0.0)">
                                      <p:cBhvr>
                                        <p:cTn id="24" dur="1" fill="hold"/>
                                        <p:tgtEl>
                                          <p:spTgt spid="8"/>
                                        </p:tgtEl>
                                      </p:cBhvr>
                                    </p:cmd>
                                  </p:childTnLst>
                                </p:cTn>
                              </p:par>
                            </p:childTnLst>
                          </p:cTn>
                        </p:par>
                        <p:par>
                          <p:cTn id="25" fill="hold">
                            <p:stCondLst>
                              <p:cond delay="0"/>
                            </p:stCondLst>
                            <p:childTnLst>
                              <p:par>
                                <p:cTn id="26" presetID="1" presetClass="mediacall" presetSubtype="0" fill="hold" nodeType="afterEffect">
                                  <p:stCondLst>
                                    <p:cond delay="0"/>
                                  </p:stCondLst>
                                  <p:childTnLst>
                                    <p:cmd type="call" cmd="playFrom(0.0)">
                                      <p:cBhvr>
                                        <p:cTn id="27" dur="1" fill="hold"/>
                                        <p:tgtEl>
                                          <p:spTgt spid="8"/>
                                        </p:tgtEl>
                                      </p:cBhvr>
                                    </p:cmd>
                                  </p:childTnLst>
                                </p:cTn>
                              </p:par>
                            </p:childTnLst>
                          </p:cTn>
                        </p:par>
                        <p:par>
                          <p:cTn id="28" fill="hold">
                            <p:stCondLst>
                              <p:cond delay="0"/>
                            </p:stCondLst>
                            <p:childTnLst>
                              <p:par>
                                <p:cTn id="29" presetID="1" presetClass="mediacall" presetSubtype="0" fill="hold" nodeType="afterEffect">
                                  <p:stCondLst>
                                    <p:cond delay="0"/>
                                  </p:stCondLst>
                                  <p:childTnLst>
                                    <p:cmd type="call" cmd="playFrom(0.0)">
                                      <p:cBhvr>
                                        <p:cTn id="3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9D8D1-2DDD-7707-32F0-2C773808643B}"/>
              </a:ext>
            </a:extLst>
          </p:cNvPr>
          <p:cNvSpPr>
            <a:spLocks noGrp="1"/>
          </p:cNvSpPr>
          <p:nvPr>
            <p:ph idx="1"/>
          </p:nvPr>
        </p:nvSpPr>
        <p:spPr>
          <a:xfrm>
            <a:off x="693169" y="1458686"/>
            <a:ext cx="10805659" cy="5131629"/>
          </a:xfrm>
        </p:spPr>
        <p:txBody>
          <a:bodyPr vert="horz" lIns="91440" tIns="45720" rIns="91440" bIns="45720" rtlCol="0" anchor="t">
            <a:normAutofit/>
          </a:bodyPr>
          <a:lstStyle/>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3200" b="0" i="0" u="sng"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UPPER BOUND</a:t>
            </a:r>
          </a:p>
          <a:p>
            <a:pPr marL="0" indent="0">
              <a:buNone/>
            </a:pPr>
            <a:endParaRPr lang="en-US" sz="2400" dirty="0"/>
          </a:p>
          <a:p>
            <a:pPr marL="0" indent="0">
              <a:buNone/>
            </a:pPr>
            <a:r>
              <a:rPr lang="en-US" sz="2400" dirty="0"/>
              <a:t>Similar to the </a:t>
            </a:r>
            <a:r>
              <a:rPr lang="en-US" sz="2400" dirty="0" err="1"/>
              <a:t>CascadeBAI</a:t>
            </a:r>
            <a:r>
              <a:rPr lang="en-US" sz="2400" dirty="0"/>
              <a:t>, the CC-UCB algorithm also classifies the arms by comparing the ratio of confidence bounds of reward and cost,</a:t>
            </a:r>
            <a:r>
              <a:rPr lang="en-US" sz="2400" dirty="0">
                <a:ea typeface="+mn-lt"/>
                <a:cs typeface="+mn-lt"/>
              </a:rPr>
              <a:t> where U</a:t>
            </a:r>
            <a:r>
              <a:rPr lang="en-US" sz="2400" baseline="-25000" dirty="0">
                <a:ea typeface="+mn-lt"/>
                <a:cs typeface="+mn-lt"/>
              </a:rPr>
              <a:t>i</a:t>
            </a:r>
            <a:r>
              <a:rPr lang="en-US" sz="2400" dirty="0">
                <a:ea typeface="+mn-lt"/>
                <a:cs typeface="+mn-lt"/>
              </a:rPr>
              <a:t>  is the UCB of reward and L</a:t>
            </a:r>
            <a:r>
              <a:rPr lang="en-US" sz="2400" baseline="-25000" dirty="0">
                <a:ea typeface="+mn-lt"/>
                <a:cs typeface="+mn-lt"/>
              </a:rPr>
              <a:t>i </a:t>
            </a:r>
            <a:r>
              <a:rPr lang="en-US" sz="2400" dirty="0">
                <a:ea typeface="+mn-lt"/>
                <a:cs typeface="+mn-lt"/>
              </a:rPr>
              <a:t>denotes the LCB of cost. If their ratio is greater than 1, then the arm is pushed into I* (called Active set), else is rejected.  </a:t>
            </a:r>
          </a:p>
          <a:p>
            <a:pPr marL="0" indent="0">
              <a:buNone/>
            </a:pPr>
            <a:r>
              <a:rPr lang="en-US" sz="2400" dirty="0">
                <a:ea typeface="+mn-lt"/>
                <a:cs typeface="+mn-lt"/>
              </a:rPr>
              <a:t>So, similarly,  we can define the difficulty in terms of  ∆</a:t>
            </a:r>
            <a:r>
              <a:rPr lang="en-US" sz="2400" baseline="-25000" dirty="0" err="1">
                <a:ea typeface="+mn-lt"/>
                <a:cs typeface="+mn-lt"/>
              </a:rPr>
              <a:t>i</a:t>
            </a:r>
            <a:r>
              <a:rPr lang="en-US" sz="2400" baseline="-25000" dirty="0">
                <a:ea typeface="+mn-lt"/>
                <a:cs typeface="+mn-lt"/>
              </a:rPr>
              <a:t> </a:t>
            </a:r>
            <a:r>
              <a:rPr lang="en-US" sz="2400" dirty="0">
                <a:ea typeface="+mn-lt"/>
                <a:cs typeface="+mn-lt"/>
              </a:rPr>
              <a:t> as :</a:t>
            </a:r>
          </a:p>
          <a:p>
            <a:pPr marL="0" indent="0">
              <a:buNone/>
            </a:pPr>
            <a:endParaRPr lang="en-US" sz="2000" dirty="0">
              <a:ea typeface="+mn-lt"/>
              <a:cs typeface="+mn-lt"/>
            </a:endParaRPr>
          </a:p>
          <a:p>
            <a:pPr marL="0" indent="0">
              <a:buNone/>
            </a:pPr>
            <a:endParaRPr lang="en-US" dirty="0">
              <a:cs typeface="Calibri" panose="020F0502020204030204"/>
            </a:endParaRPr>
          </a:p>
        </p:txBody>
      </p:sp>
      <p:sp>
        <p:nvSpPr>
          <p:cNvPr id="6" name="TextBox 5">
            <a:extLst>
              <a:ext uri="{FF2B5EF4-FFF2-40B4-BE49-F238E27FC236}">
                <a16:creationId xmlns:a16="http://schemas.microsoft.com/office/drawing/2014/main" id="{3FF66B63-9FD9-D80D-5B5B-25F6820384BA}"/>
              </a:ext>
            </a:extLst>
          </p:cNvPr>
          <p:cNvSpPr txBox="1"/>
          <p:nvPr/>
        </p:nvSpPr>
        <p:spPr>
          <a:xfrm>
            <a:off x="634092" y="380686"/>
            <a:ext cx="11138127" cy="769441"/>
          </a:xfrm>
          <a:prstGeom prst="rect">
            <a:avLst/>
          </a:prstGeom>
          <a:noFill/>
        </p:spPr>
        <p:txBody>
          <a:bodyPr wrap="square">
            <a:spAutoFit/>
          </a:bodyPr>
          <a:lstStyle/>
          <a:p>
            <a:r>
              <a:rPr kumimoji="0" lang="en-US" sz="4400" b="0" i="0" u="none" strike="noStrike" kern="1200" cap="all" spc="0" normalizeH="0" baseline="0" noProof="0">
                <a:ln w="3175" cmpd="sng">
                  <a:noFill/>
                </a:ln>
                <a:solidFill>
                  <a:prstClr val="white"/>
                </a:solidFill>
                <a:effectLst/>
                <a:uLnTx/>
                <a:uFillTx/>
                <a:latin typeface="Calibri" panose="020F0502020204030204"/>
                <a:ea typeface="+mj-ea"/>
                <a:cs typeface="Calibri Light"/>
              </a:rPr>
              <a:t>complexity analysis of CC-UCB algorithm</a:t>
            </a:r>
            <a:endParaRPr lang="en-US" sz="4400"/>
          </a:p>
        </p:txBody>
      </p:sp>
      <p:pic>
        <p:nvPicPr>
          <p:cNvPr id="4" name="Picture 3" descr="A math equations on a white background&#10;&#10;Description automatically generated">
            <a:extLst>
              <a:ext uri="{FF2B5EF4-FFF2-40B4-BE49-F238E27FC236}">
                <a16:creationId xmlns:a16="http://schemas.microsoft.com/office/drawing/2014/main" id="{141EEFDC-B723-6996-4761-91526F09A71A}"/>
              </a:ext>
            </a:extLst>
          </p:cNvPr>
          <p:cNvPicPr>
            <a:picLocks noChangeAspect="1"/>
          </p:cNvPicPr>
          <p:nvPr/>
        </p:nvPicPr>
        <p:blipFill>
          <a:blip r:embed="rId5"/>
          <a:stretch>
            <a:fillRect/>
          </a:stretch>
        </p:blipFill>
        <p:spPr>
          <a:xfrm>
            <a:off x="4812163" y="4927826"/>
            <a:ext cx="2524125" cy="942975"/>
          </a:xfrm>
          <a:prstGeom prst="rect">
            <a:avLst/>
          </a:prstGeom>
        </p:spPr>
      </p:pic>
      <p:pic>
        <p:nvPicPr>
          <p:cNvPr id="14" name="Audio 13">
            <a:extLst>
              <a:ext uri="{FF2B5EF4-FFF2-40B4-BE49-F238E27FC236}">
                <a16:creationId xmlns:a16="http://schemas.microsoft.com/office/drawing/2014/main" id="{C8E9E3F0-4B3F-C19D-34DA-6B52BDF048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88130603"/>
      </p:ext>
    </p:extLst>
  </p:cSld>
  <p:clrMapOvr>
    <a:masterClrMapping/>
  </p:clrMapOvr>
  <mc:AlternateContent xmlns:mc="http://schemas.openxmlformats.org/markup-compatibility/2006" xmlns:p14="http://schemas.microsoft.com/office/powerpoint/2010/main">
    <mc:Choice Requires="p14">
      <p:transition spd="slow" p14:dur="2000" advTm="108653"/>
    </mc:Choice>
    <mc:Fallback xmlns="">
      <p:transition spd="slow" advTm="108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4"/>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4"/>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9D8D1-2DDD-7707-32F0-2C773808643B}"/>
              </a:ext>
            </a:extLst>
          </p:cNvPr>
          <p:cNvSpPr>
            <a:spLocks noGrp="1"/>
          </p:cNvSpPr>
          <p:nvPr>
            <p:ph idx="1"/>
          </p:nvPr>
        </p:nvSpPr>
        <p:spPr>
          <a:xfrm>
            <a:off x="966559" y="1395412"/>
            <a:ext cx="10409011" cy="4809445"/>
          </a:xfrm>
        </p:spPr>
        <p:txBody>
          <a:bodyPr vert="horz" lIns="91440" tIns="45720" rIns="91440" bIns="45720" rtlCol="0" anchor="t">
            <a:normAutofit/>
          </a:bodyPr>
          <a:lstStyle/>
          <a:p>
            <a:pPr marL="0" indent="0">
              <a:buNone/>
            </a:pPr>
            <a:r>
              <a:rPr lang="en-US" sz="2000" dirty="0">
                <a:cs typeface="Calibri"/>
              </a:rPr>
              <a:t> </a:t>
            </a:r>
            <a:r>
              <a:rPr lang="en-US" sz="2400" dirty="0">
                <a:cs typeface="Calibri"/>
              </a:rPr>
              <a:t>Now, we are interested in knowing how many times a particular arm is observed, before it gets either included or rejected in set I*. The arms should be </a:t>
            </a:r>
            <a:r>
              <a:rPr lang="en-US" sz="2400" dirty="0" err="1">
                <a:cs typeface="Calibri"/>
              </a:rPr>
              <a:t>choosen</a:t>
            </a:r>
            <a:r>
              <a:rPr lang="en-US" sz="2400" dirty="0">
                <a:cs typeface="Calibri"/>
              </a:rPr>
              <a:t> in such a way that the regret remains bounded. We denote this quantity by </a:t>
            </a:r>
            <a:r>
              <a:rPr lang="en-US" sz="2400" dirty="0" err="1">
                <a:cs typeface="Calibri"/>
              </a:rPr>
              <a:t>T</a:t>
            </a:r>
            <a:r>
              <a:rPr lang="en-US" sz="2400" baseline="-25000" dirty="0" err="1">
                <a:cs typeface="Calibri"/>
              </a:rPr>
              <a:t>i</a:t>
            </a:r>
            <a:r>
              <a:rPr lang="en-US" sz="2400" dirty="0">
                <a:cs typeface="Calibri"/>
              </a:rPr>
              <a:t>. From our algorithm, we can bound </a:t>
            </a:r>
            <a:r>
              <a:rPr lang="en-US" sz="2400" dirty="0" err="1">
                <a:cs typeface="Calibri"/>
              </a:rPr>
              <a:t>T</a:t>
            </a:r>
            <a:r>
              <a:rPr lang="en-US" sz="2400" baseline="-25000" dirty="0" err="1">
                <a:cs typeface="Calibri"/>
              </a:rPr>
              <a:t>i</a:t>
            </a:r>
            <a:r>
              <a:rPr lang="en-US" sz="2400" baseline="-25000" dirty="0">
                <a:cs typeface="Calibri"/>
              </a:rPr>
              <a:t> </a:t>
            </a:r>
            <a:r>
              <a:rPr lang="en-US" sz="2400" dirty="0">
                <a:cs typeface="Calibri"/>
              </a:rPr>
              <a:t>as follows :                       </a:t>
            </a:r>
            <a:endParaRPr lang="en-US" sz="2400" dirty="0">
              <a:ea typeface="+mn-lt"/>
              <a:cs typeface="+mn-lt"/>
            </a:endParaRPr>
          </a:p>
          <a:p>
            <a:pPr marL="0" indent="0">
              <a:buNone/>
            </a:pPr>
            <a:endParaRPr lang="en-US" sz="2000" dirty="0">
              <a:ea typeface="+mn-lt"/>
              <a:cs typeface="+mn-lt"/>
            </a:endParaRPr>
          </a:p>
          <a:p>
            <a:pPr marL="0" indent="0">
              <a:buNone/>
            </a:pPr>
            <a:endParaRPr lang="en-US" sz="2000" dirty="0">
              <a:ea typeface="+mn-lt"/>
              <a:cs typeface="+mn-lt"/>
            </a:endParaRPr>
          </a:p>
          <a:p>
            <a:pPr marL="0" indent="0">
              <a:buNone/>
            </a:pPr>
            <a:endParaRPr lang="en-US" sz="2000" dirty="0">
              <a:ea typeface="+mn-lt"/>
              <a:cs typeface="+mn-lt"/>
            </a:endParaRPr>
          </a:p>
          <a:p>
            <a:pPr marL="0" indent="0">
              <a:buNone/>
            </a:pPr>
            <a:r>
              <a:rPr lang="en-US" sz="2400" dirty="0"/>
              <a:t>where K is the total number of arms and </a:t>
            </a:r>
            <a:r>
              <a:rPr lang="en-US" sz="2400" dirty="0" err="1"/>
              <a:t>ɑ</a:t>
            </a:r>
            <a:r>
              <a:rPr lang="en-US" sz="2400" dirty="0"/>
              <a:t> is the regret parameter.</a:t>
            </a:r>
          </a:p>
          <a:p>
            <a:pPr marL="0" indent="0">
              <a:buNone/>
            </a:pPr>
            <a:r>
              <a:rPr lang="en-US" sz="2400" dirty="0">
                <a:ea typeface="+mn-lt"/>
                <a:cs typeface="+mn-lt"/>
              </a:rPr>
              <a:t>A larger ∆</a:t>
            </a:r>
            <a:r>
              <a:rPr lang="en-US" sz="2400" baseline="-25000" dirty="0" err="1">
                <a:ea typeface="+mn-lt"/>
                <a:cs typeface="+mn-lt"/>
              </a:rPr>
              <a:t>i</a:t>
            </a:r>
            <a:r>
              <a:rPr lang="en-US" sz="2400" dirty="0">
                <a:ea typeface="+mn-lt"/>
                <a:cs typeface="+mn-lt"/>
              </a:rPr>
              <a:t> leads to a smaller </a:t>
            </a:r>
            <a:r>
              <a:rPr lang="en-US" sz="2400" dirty="0" err="1">
                <a:ea typeface="+mn-lt"/>
                <a:cs typeface="+mn-lt"/>
              </a:rPr>
              <a:t>T</a:t>
            </a:r>
            <a:r>
              <a:rPr lang="en-US" sz="2400" baseline="-25000" dirty="0" err="1">
                <a:ea typeface="+mn-lt"/>
                <a:cs typeface="+mn-lt"/>
              </a:rPr>
              <a:t>i</a:t>
            </a:r>
            <a:r>
              <a:rPr lang="en-US" sz="2400" dirty="0">
                <a:ea typeface="+mn-lt"/>
                <a:cs typeface="+mn-lt"/>
              </a:rPr>
              <a:t>, implying that it requires fewer observations to identify item </a:t>
            </a:r>
            <a:r>
              <a:rPr lang="en-US" sz="2400" dirty="0" err="1">
                <a:ea typeface="+mn-lt"/>
                <a:cs typeface="+mn-lt"/>
              </a:rPr>
              <a:t>i</a:t>
            </a:r>
            <a:r>
              <a:rPr lang="en-US" sz="2400" dirty="0">
                <a:ea typeface="+mn-lt"/>
                <a:cs typeface="+mn-lt"/>
              </a:rPr>
              <a:t> correctly. The permutation </a:t>
            </a:r>
            <a:r>
              <a:rPr lang="en-US" sz="2400" dirty="0" err="1">
                <a:ea typeface="+mn-lt"/>
                <a:cs typeface="+mn-lt"/>
              </a:rPr>
              <a:t>σ</a:t>
            </a:r>
            <a:r>
              <a:rPr lang="en-US" sz="2400" dirty="0">
                <a:ea typeface="+mn-lt"/>
                <a:cs typeface="+mn-lt"/>
              </a:rPr>
              <a:t> defines the ordering of ∆ : ∆</a:t>
            </a:r>
            <a:r>
              <a:rPr lang="en-US" sz="2400" baseline="-25000" dirty="0" err="1">
                <a:ea typeface="+mn-lt"/>
                <a:cs typeface="+mn-lt"/>
              </a:rPr>
              <a:t>σ</a:t>
            </a:r>
            <a:r>
              <a:rPr lang="en-US" sz="2400" baseline="-25000" dirty="0">
                <a:ea typeface="+mn-lt"/>
                <a:cs typeface="+mn-lt"/>
              </a:rPr>
              <a:t>(1)</a:t>
            </a:r>
            <a:r>
              <a:rPr lang="en-US" sz="2400" dirty="0">
                <a:ea typeface="+mn-lt"/>
                <a:cs typeface="+mn-lt"/>
              </a:rPr>
              <a:t> ≥ . . . ≥ ∆</a:t>
            </a:r>
            <a:r>
              <a:rPr lang="en-US" sz="2400" baseline="-25000" dirty="0" err="1">
                <a:ea typeface="+mn-lt"/>
                <a:cs typeface="+mn-lt"/>
              </a:rPr>
              <a:t>σ</a:t>
            </a:r>
            <a:r>
              <a:rPr lang="en-US" sz="2400" baseline="-25000" dirty="0">
                <a:ea typeface="+mn-lt"/>
                <a:cs typeface="+mn-lt"/>
              </a:rPr>
              <a:t>(K)</a:t>
            </a:r>
            <a:r>
              <a:rPr lang="en-US" sz="2400" dirty="0">
                <a:ea typeface="+mn-lt"/>
                <a:cs typeface="+mn-lt"/>
              </a:rPr>
              <a:t> .</a:t>
            </a:r>
            <a:endParaRPr lang="en-US" sz="2400" dirty="0">
              <a:cs typeface="Calibri" panose="020F0502020204030204"/>
            </a:endParaRPr>
          </a:p>
          <a:p>
            <a:pPr marL="0" indent="0">
              <a:buNone/>
            </a:pPr>
            <a:endParaRPr lang="en-US" dirty="0">
              <a:cs typeface="Calibri" panose="020F0502020204030204"/>
            </a:endParaRPr>
          </a:p>
        </p:txBody>
      </p:sp>
      <p:sp>
        <p:nvSpPr>
          <p:cNvPr id="6" name="TextBox 5">
            <a:extLst>
              <a:ext uri="{FF2B5EF4-FFF2-40B4-BE49-F238E27FC236}">
                <a16:creationId xmlns:a16="http://schemas.microsoft.com/office/drawing/2014/main" id="{3FF66B63-9FD9-D80D-5B5B-25F6820384BA}"/>
              </a:ext>
            </a:extLst>
          </p:cNvPr>
          <p:cNvSpPr txBox="1"/>
          <p:nvPr/>
        </p:nvSpPr>
        <p:spPr>
          <a:xfrm>
            <a:off x="634092" y="380686"/>
            <a:ext cx="11138127" cy="769441"/>
          </a:xfrm>
          <a:prstGeom prst="rect">
            <a:avLst/>
          </a:prstGeom>
          <a:noFill/>
        </p:spPr>
        <p:txBody>
          <a:bodyPr wrap="square">
            <a:spAutoFit/>
          </a:bodyPr>
          <a:lstStyle/>
          <a:p>
            <a:r>
              <a:rPr kumimoji="0" lang="en-US" sz="4400" b="0" i="0" u="none" strike="noStrike" kern="1200" cap="all" spc="0" normalizeH="0" baseline="0" noProof="0">
                <a:ln w="3175" cmpd="sng">
                  <a:noFill/>
                </a:ln>
                <a:solidFill>
                  <a:prstClr val="white"/>
                </a:solidFill>
                <a:effectLst/>
                <a:uLnTx/>
                <a:uFillTx/>
                <a:latin typeface="Calibri" panose="020F0502020204030204"/>
                <a:ea typeface="+mj-ea"/>
                <a:cs typeface="Calibri Light"/>
              </a:rPr>
              <a:t>complexity analysis of CC-UCB algorithm</a:t>
            </a:r>
            <a:endParaRPr lang="en-US" sz="4400"/>
          </a:p>
        </p:txBody>
      </p:sp>
      <p:pic>
        <p:nvPicPr>
          <p:cNvPr id="8" name="Picture 7">
            <a:extLst>
              <a:ext uri="{FF2B5EF4-FFF2-40B4-BE49-F238E27FC236}">
                <a16:creationId xmlns:a16="http://schemas.microsoft.com/office/drawing/2014/main" id="{D646470E-AFEE-9250-6234-03CCACA699FA}"/>
              </a:ext>
            </a:extLst>
          </p:cNvPr>
          <p:cNvPicPr>
            <a:picLocks noChangeAspect="1"/>
          </p:cNvPicPr>
          <p:nvPr/>
        </p:nvPicPr>
        <p:blipFill>
          <a:blip r:embed="rId5"/>
          <a:stretch>
            <a:fillRect/>
          </a:stretch>
        </p:blipFill>
        <p:spPr>
          <a:xfrm>
            <a:off x="4086225" y="3331557"/>
            <a:ext cx="4019550" cy="704850"/>
          </a:xfrm>
          <a:prstGeom prst="rect">
            <a:avLst/>
          </a:prstGeom>
        </p:spPr>
      </p:pic>
      <p:pic>
        <p:nvPicPr>
          <p:cNvPr id="13" name="Audio 12">
            <a:extLst>
              <a:ext uri="{FF2B5EF4-FFF2-40B4-BE49-F238E27FC236}">
                <a16:creationId xmlns:a16="http://schemas.microsoft.com/office/drawing/2014/main" id="{368635E4-0C77-8D9E-B3BA-99E4FE680F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66158543"/>
      </p:ext>
    </p:extLst>
  </p:cSld>
  <p:clrMapOvr>
    <a:masterClrMapping/>
  </p:clrMapOvr>
  <mc:AlternateContent xmlns:mc="http://schemas.openxmlformats.org/markup-compatibility/2006" xmlns:p14="http://schemas.microsoft.com/office/powerpoint/2010/main">
    <mc:Choice Requires="p14">
      <p:transition spd="slow" p14:dur="2000" advTm="93027"/>
    </mc:Choice>
    <mc:Fallback xmlns="">
      <p:transition spd="slow" advTm="93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84103B-20B3-0A86-CF10-CED0144FAFD8}"/>
                  </a:ext>
                </a:extLst>
              </p:cNvPr>
              <p:cNvSpPr>
                <a:spLocks noGrp="1"/>
              </p:cNvSpPr>
              <p:nvPr>
                <p:ph idx="1"/>
              </p:nvPr>
            </p:nvSpPr>
            <p:spPr>
              <a:xfrm>
                <a:off x="685800" y="1720066"/>
                <a:ext cx="10896599" cy="4390701"/>
              </a:xfrm>
            </p:spPr>
            <p:txBody>
              <a:bodyPr vert="horz" lIns="91440" tIns="45720" rIns="91440" bIns="45720" rtlCol="0" anchor="t">
                <a:normAutofit/>
              </a:bodyPr>
              <a:lstStyle/>
              <a:p>
                <a:pPr marL="0" indent="0">
                  <a:buClr>
                    <a:srgbClr val="FFFFFF"/>
                  </a:buClr>
                  <a:buNone/>
                </a:pPr>
                <a:r>
                  <a:rPr lang="en-US" sz="2000" dirty="0">
                    <a:cs typeface="Calibri"/>
                  </a:rPr>
                  <a:t>                                           </a:t>
                </a:r>
                <a:endParaRPr lang="en-US" dirty="0"/>
              </a:p>
              <a:p>
                <a:pPr marL="0" indent="0">
                  <a:buNone/>
                </a:pPr>
                <a:r>
                  <a:rPr lang="en-US" sz="2000" dirty="0">
                    <a:cs typeface="Calibri"/>
                  </a:rPr>
                  <a:t> </a:t>
                </a:r>
              </a:p>
              <a:p>
                <a:pPr marL="0" indent="0">
                  <a:buNone/>
                </a:pPr>
                <a:r>
                  <a:rPr lang="en-US" sz="2600" dirty="0">
                    <a:cs typeface="Calibri"/>
                  </a:rPr>
                  <a:t>Here, </a:t>
                </a:r>
                <a14:m>
                  <m:oMath xmlns:m="http://schemas.openxmlformats.org/officeDocument/2006/math">
                    <m:sSub>
                      <m:sSubPr>
                        <m:ctrlPr>
                          <a:rPr lang="en-US" sz="2600" i="1" dirty="0" smtClean="0">
                            <a:solidFill>
                              <a:srgbClr val="836967"/>
                            </a:solidFill>
                            <a:latin typeface="Cambria Math" panose="02040503050406030204" pitchFamily="18" charset="0"/>
                          </a:rPr>
                        </m:ctrlPr>
                      </m:sSubPr>
                      <m:e>
                        <m:acc>
                          <m:accPr>
                            <m:chr m:val="̂"/>
                            <m:ctrlPr>
                              <a:rPr lang="en-US" sz="2600" i="1" dirty="0">
                                <a:solidFill>
                                  <a:srgbClr val="836967"/>
                                </a:solidFill>
                                <a:latin typeface="Cambria Math" panose="02040503050406030204" pitchFamily="18" charset="0"/>
                              </a:rPr>
                            </m:ctrlPr>
                          </m:accPr>
                          <m:e>
                            <m:r>
                              <a:rPr lang="en-US" sz="2600" i="1" dirty="0">
                                <a:latin typeface="Cambria Math" panose="02040503050406030204" pitchFamily="18" charset="0"/>
                              </a:rPr>
                              <m:t>𝜃</m:t>
                            </m:r>
                          </m:e>
                        </m:acc>
                      </m:e>
                      <m:sub>
                        <m:r>
                          <a:rPr lang="en-US" sz="2600" i="1" dirty="0">
                            <a:latin typeface="Cambria Math" panose="02040503050406030204" pitchFamily="18" charset="0"/>
                          </a:rPr>
                          <m:t>𝑖</m:t>
                        </m:r>
                      </m:sub>
                    </m:sSub>
                  </m:oMath>
                </a14:m>
                <a:r>
                  <a:rPr lang="en-US" sz="2600" dirty="0">
                    <a:cs typeface="Calibri"/>
                  </a:rPr>
                  <a:t> and </a:t>
                </a:r>
                <a14:m>
                  <m:oMath xmlns:m="http://schemas.openxmlformats.org/officeDocument/2006/math">
                    <m:sSub>
                      <m:sSubPr>
                        <m:ctrlPr>
                          <a:rPr lang="en-US" sz="2600" i="1" dirty="0" smtClean="0">
                            <a:solidFill>
                              <a:srgbClr val="836967"/>
                            </a:solidFill>
                            <a:latin typeface="Cambria Math" panose="02040503050406030204" pitchFamily="18" charset="0"/>
                          </a:rPr>
                        </m:ctrlPr>
                      </m:sSubPr>
                      <m:e>
                        <m:acc>
                          <m:accPr>
                            <m:chr m:val="̂"/>
                            <m:ctrlPr>
                              <a:rPr lang="en-US" sz="2600" i="1" dirty="0" smtClean="0">
                                <a:solidFill>
                                  <a:srgbClr val="836967"/>
                                </a:solidFill>
                                <a:latin typeface="Cambria Math" panose="02040503050406030204" pitchFamily="18" charset="0"/>
                              </a:rPr>
                            </m:ctrlPr>
                          </m:accPr>
                          <m:e>
                            <m:r>
                              <a:rPr lang="en-US" sz="2600" i="1" dirty="0">
                                <a:latin typeface="Cambria Math" panose="02040503050406030204" pitchFamily="18" charset="0"/>
                              </a:rPr>
                              <m:t>𝐶</m:t>
                            </m:r>
                          </m:e>
                        </m:acc>
                      </m:e>
                      <m:sub>
                        <m:r>
                          <a:rPr lang="en-US" sz="2600" i="1" dirty="0">
                            <a:latin typeface="Cambria Math" panose="02040503050406030204" pitchFamily="18" charset="0"/>
                          </a:rPr>
                          <m:t>𝑖</m:t>
                        </m:r>
                      </m:sub>
                    </m:sSub>
                  </m:oMath>
                </a14:m>
                <a:r>
                  <a:rPr lang="en-US" sz="2600" dirty="0">
                    <a:cs typeface="Calibri"/>
                  </a:rPr>
                  <a:t> </a:t>
                </a:r>
                <a:r>
                  <a:rPr lang="en-US" sz="2600" dirty="0"/>
                  <a:t>denote the sample average of </a:t>
                </a:r>
                <a:r>
                  <a:rPr lang="el-GR" sz="2600" dirty="0"/>
                  <a:t>θ</a:t>
                </a:r>
                <a:r>
                  <a:rPr lang="en-IN" sz="2600" dirty="0" err="1"/>
                  <a:t>i</a:t>
                </a:r>
                <a:r>
                  <a:rPr lang="en-IN" sz="2600" dirty="0"/>
                  <a:t> </a:t>
                </a:r>
                <a:r>
                  <a:rPr lang="en-US" sz="2600" dirty="0"/>
                  <a:t>and ci after all the steps, respectively.</a:t>
                </a:r>
                <a:endParaRPr lang="en-US" sz="2600" dirty="0">
                  <a:cs typeface="Calibri"/>
                </a:endParaRPr>
              </a:p>
              <a:p>
                <a:pPr marL="0" indent="0">
                  <a:buNone/>
                </a:pPr>
                <a:r>
                  <a:rPr lang="en-US" sz="2600" dirty="0">
                    <a:cs typeface="Calibri"/>
                  </a:rPr>
                  <a:t>The lower bound on              can be defined as</a:t>
                </a:r>
              </a:p>
              <a:p>
                <a:pPr marL="0" indent="0">
                  <a:buNone/>
                </a:pPr>
                <a:r>
                  <a:rPr lang="en-US" sz="2000" dirty="0">
                    <a:cs typeface="Calibri"/>
                  </a:rPr>
                  <a:t>                                                   </a:t>
                </a:r>
              </a:p>
              <a:p>
                <a:pPr marL="0" indent="0">
                  <a:buNone/>
                </a:pPr>
                <a:endParaRPr lang="en-US" sz="2000" dirty="0">
                  <a:cs typeface="Calibri"/>
                </a:endParaRPr>
              </a:p>
              <a:p>
                <a:pPr marL="0" indent="0">
                  <a:buNone/>
                </a:pPr>
                <a:r>
                  <a:rPr lang="en-US" sz="2000" dirty="0">
                    <a:cs typeface="Calibri"/>
                  </a:rPr>
                  <a:t>  </a:t>
                </a:r>
                <a:r>
                  <a:rPr lang="en-US" sz="2400" dirty="0">
                    <a:cs typeface="Calibri"/>
                  </a:rPr>
                  <a:t>and the upper bound on   </a:t>
                </a:r>
                <a14:m>
                  <m:oMath xmlns:m="http://schemas.openxmlformats.org/officeDocument/2006/math">
                    <m:r>
                      <a:rPr lang="en-US" sz="2400" i="1" smtClean="0">
                        <a:latin typeface="Cambria Math" panose="02040503050406030204" pitchFamily="18" charset="0"/>
                      </a:rPr>
                      <m:t>𝐸</m:t>
                    </m:r>
                    <m:d>
                      <m:dPr>
                        <m:begChr m:val="["/>
                        <m:endChr m:val="]"/>
                        <m:ctrlPr>
                          <a:rPr lang="en-US" sz="2400" i="1" smtClean="0">
                            <a:solidFill>
                              <a:srgbClr val="836967"/>
                            </a:solidFill>
                            <a:latin typeface="Cambria Math" panose="02040503050406030204" pitchFamily="18" charset="0"/>
                          </a:rPr>
                        </m:ctrlPr>
                      </m:dPr>
                      <m:e>
                        <m:sSub>
                          <m:sSubPr>
                            <m:ctrlPr>
                              <a:rPr lang="en-US" sz="2400" i="1" smtClean="0">
                                <a:solidFill>
                                  <a:srgbClr val="836967"/>
                                </a:solidFill>
                                <a:latin typeface="Cambria Math" panose="02040503050406030204" pitchFamily="18" charset="0"/>
                              </a:rPr>
                            </m:ctrlPr>
                          </m:sSubPr>
                          <m:e>
                            <m:r>
                              <a:rPr lang="en-US" sz="2400" i="1" smtClean="0">
                                <a:latin typeface="Cambria Math" panose="02040503050406030204" pitchFamily="18" charset="0"/>
                              </a:rPr>
                              <m:t>𝑁</m:t>
                            </m:r>
                          </m:e>
                          <m:sub>
                            <m:r>
                              <a:rPr lang="en-US" sz="2400" i="1" smtClean="0">
                                <a:latin typeface="Cambria Math" panose="02040503050406030204" pitchFamily="18" charset="0"/>
                              </a:rPr>
                              <m:t>𝑖</m:t>
                            </m:r>
                            <m:r>
                              <a:rPr lang="en-US" sz="2400" i="1" smtClean="0">
                                <a:latin typeface="Cambria Math" panose="02040503050406030204" pitchFamily="18" charset="0"/>
                              </a:rPr>
                              <m:t>,</m:t>
                            </m:r>
                            <m:r>
                              <a:rPr lang="en-US" sz="2400" i="1" smtClean="0">
                                <a:latin typeface="Cambria Math" panose="02040503050406030204" pitchFamily="18" charset="0"/>
                              </a:rPr>
                              <m:t>𝑡</m:t>
                            </m:r>
                          </m:sub>
                        </m:sSub>
                      </m:e>
                    </m:d>
                  </m:oMath>
                </a14:m>
                <a:r>
                  <a:rPr lang="en-US" sz="2400" dirty="0">
                    <a:cs typeface="Calibri"/>
                  </a:rPr>
                  <a:t> can be given as</a:t>
                </a:r>
              </a:p>
              <a:p>
                <a:pPr marL="0" indent="0">
                  <a:buNone/>
                </a:pPr>
                <a:r>
                  <a:rPr lang="en-US" sz="2000" dirty="0">
                    <a:solidFill>
                      <a:srgbClr val="000000"/>
                    </a:solidFill>
                    <a:cs typeface="Calibri"/>
                  </a:rPr>
                  <a:t>     </a:t>
                </a:r>
              </a:p>
              <a:p>
                <a:pPr marL="0" indent="0">
                  <a:buNone/>
                </a:pPr>
                <a:endParaRPr lang="en-US" sz="2000" dirty="0">
                  <a:solidFill>
                    <a:srgbClr val="000000"/>
                  </a:solidFill>
                  <a:cs typeface="Calibri"/>
                </a:endParaRPr>
              </a:p>
              <a:p>
                <a:pPr marL="0" indent="0">
                  <a:buNone/>
                </a:pPr>
                <a:endParaRPr lang="en-US" sz="2000" dirty="0">
                  <a:cs typeface="Calibri"/>
                </a:endParaRPr>
              </a:p>
              <a:p>
                <a:pPr marL="0" indent="0">
                  <a:buNone/>
                </a:pPr>
                <a:endParaRPr lang="en-US" sz="2000" dirty="0">
                  <a:cs typeface="Calibri"/>
                </a:endParaRPr>
              </a:p>
            </p:txBody>
          </p:sp>
        </mc:Choice>
        <mc:Fallback xmlns="">
          <p:sp>
            <p:nvSpPr>
              <p:cNvPr id="3" name="Content Placeholder 2">
                <a:extLst>
                  <a:ext uri="{FF2B5EF4-FFF2-40B4-BE49-F238E27FC236}">
                    <a16:creationId xmlns:a16="http://schemas.microsoft.com/office/drawing/2014/main" id="{BD84103B-20B3-0A86-CF10-CED0144FAFD8}"/>
                  </a:ext>
                </a:extLst>
              </p:cNvPr>
              <p:cNvSpPr>
                <a:spLocks noGrp="1" noRot="1" noChangeAspect="1" noMove="1" noResize="1" noEditPoints="1" noAdjustHandles="1" noChangeArrowheads="1" noChangeShapeType="1" noTextEdit="1"/>
              </p:cNvSpPr>
              <p:nvPr>
                <p:ph idx="1"/>
              </p:nvPr>
            </p:nvSpPr>
            <p:spPr>
              <a:xfrm>
                <a:off x="685800" y="1720066"/>
                <a:ext cx="10896599" cy="4390701"/>
              </a:xfrm>
              <a:blipFill>
                <a:blip r:embed="rId5"/>
                <a:stretch>
                  <a:fillRect l="-10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979869-A679-743D-922A-D849333151B2}"/>
                  </a:ext>
                </a:extLst>
              </p:cNvPr>
              <p:cNvSpPr txBox="1"/>
              <p:nvPr/>
            </p:nvSpPr>
            <p:spPr>
              <a:xfrm>
                <a:off x="3544771" y="3564921"/>
                <a:ext cx="949876" cy="4168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rPr>
                        <m:t>𝐸</m:t>
                      </m:r>
                      <m:d>
                        <m:dPr>
                          <m:begChr m:val="["/>
                          <m:endChr m:val="]"/>
                          <m:ctrlPr>
                            <a:rPr lang="en-IN" sz="2400" i="1">
                              <a:solidFill>
                                <a:srgbClr val="836967"/>
                              </a:solidFill>
                              <a:latin typeface="Cambria Math" panose="02040503050406030204" pitchFamily="18" charset="0"/>
                            </a:rPr>
                          </m:ctrlPr>
                        </m:dPr>
                        <m:e>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𝑖</m:t>
                              </m:r>
                              <m:r>
                                <a:rPr lang="en-IN" sz="2400" i="0">
                                  <a:latin typeface="Cambria Math" panose="02040503050406030204" pitchFamily="18" charset="0"/>
                                </a:rPr>
                                <m:t>,</m:t>
                              </m:r>
                              <m:r>
                                <a:rPr lang="en-IN" sz="2400" i="1">
                                  <a:latin typeface="Cambria Math" panose="02040503050406030204" pitchFamily="18" charset="0"/>
                                </a:rPr>
                                <m:t>𝑡</m:t>
                              </m:r>
                            </m:sub>
                          </m:sSub>
                        </m:e>
                      </m:d>
                    </m:oMath>
                  </m:oMathPara>
                </a14:m>
                <a:endParaRPr lang="en-IN" sz="2400" dirty="0"/>
              </a:p>
            </p:txBody>
          </p:sp>
        </mc:Choice>
        <mc:Fallback xmlns="">
          <p:sp>
            <p:nvSpPr>
              <p:cNvPr id="15" name="TextBox 14">
                <a:extLst>
                  <a:ext uri="{FF2B5EF4-FFF2-40B4-BE49-F238E27FC236}">
                    <a16:creationId xmlns:a16="http://schemas.microsoft.com/office/drawing/2014/main" id="{33979869-A679-743D-922A-D849333151B2}"/>
                  </a:ext>
                </a:extLst>
              </p:cNvPr>
              <p:cNvSpPr txBox="1">
                <a:spLocks noRot="1" noChangeAspect="1" noMove="1" noResize="1" noEditPoints="1" noAdjustHandles="1" noChangeArrowheads="1" noChangeShapeType="1" noTextEdit="1"/>
              </p:cNvSpPr>
              <p:nvPr/>
            </p:nvSpPr>
            <p:spPr>
              <a:xfrm>
                <a:off x="3544771" y="3564921"/>
                <a:ext cx="949876" cy="416845"/>
              </a:xfrm>
              <a:prstGeom prst="rect">
                <a:avLst/>
              </a:prstGeom>
              <a:blipFill>
                <a:blip r:embed="rId6"/>
                <a:stretch>
                  <a:fillRect/>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8AC5BAD6-7F5A-910C-B1FD-668D0DD852F2}"/>
              </a:ext>
            </a:extLst>
          </p:cNvPr>
          <p:cNvPicPr>
            <a:picLocks noChangeAspect="1"/>
          </p:cNvPicPr>
          <p:nvPr/>
        </p:nvPicPr>
        <p:blipFill>
          <a:blip r:embed="rId7"/>
          <a:stretch>
            <a:fillRect/>
          </a:stretch>
        </p:blipFill>
        <p:spPr>
          <a:xfrm>
            <a:off x="4649113" y="4143606"/>
            <a:ext cx="2366729" cy="671294"/>
          </a:xfrm>
          <a:prstGeom prst="rect">
            <a:avLst/>
          </a:prstGeom>
        </p:spPr>
      </p:pic>
      <p:pic>
        <p:nvPicPr>
          <p:cNvPr id="31" name="Picture 30" descr="A black and blue text&#10;&#10;Description automatically generated">
            <a:extLst>
              <a:ext uri="{FF2B5EF4-FFF2-40B4-BE49-F238E27FC236}">
                <a16:creationId xmlns:a16="http://schemas.microsoft.com/office/drawing/2014/main" id="{71F8EECB-166B-EEFC-EC89-F386D0109A15}"/>
              </a:ext>
            </a:extLst>
          </p:cNvPr>
          <p:cNvPicPr>
            <a:picLocks noChangeAspect="1"/>
          </p:cNvPicPr>
          <p:nvPr/>
        </p:nvPicPr>
        <p:blipFill>
          <a:blip r:embed="rId8"/>
          <a:stretch>
            <a:fillRect/>
          </a:stretch>
        </p:blipFill>
        <p:spPr>
          <a:xfrm>
            <a:off x="4665442" y="5648034"/>
            <a:ext cx="2366730" cy="671294"/>
          </a:xfrm>
          <a:prstGeom prst="rect">
            <a:avLst/>
          </a:prstGeom>
        </p:spPr>
      </p:pic>
      <p:pic>
        <p:nvPicPr>
          <p:cNvPr id="33" name="Picture 32" descr="A number and a line&#10;&#10;Description automatically generated with low confidence">
            <a:extLst>
              <a:ext uri="{FF2B5EF4-FFF2-40B4-BE49-F238E27FC236}">
                <a16:creationId xmlns:a16="http://schemas.microsoft.com/office/drawing/2014/main" id="{4F992FA0-0F65-C4DD-8D7B-FF500C3B7B1E}"/>
              </a:ext>
            </a:extLst>
          </p:cNvPr>
          <p:cNvPicPr>
            <a:picLocks noChangeAspect="1"/>
          </p:cNvPicPr>
          <p:nvPr/>
        </p:nvPicPr>
        <p:blipFill>
          <a:blip r:embed="rId9"/>
          <a:stretch>
            <a:fillRect/>
          </a:stretch>
        </p:blipFill>
        <p:spPr>
          <a:xfrm>
            <a:off x="3715864" y="1511505"/>
            <a:ext cx="4233226" cy="833134"/>
          </a:xfrm>
          <a:prstGeom prst="rect">
            <a:avLst/>
          </a:prstGeom>
        </p:spPr>
      </p:pic>
      <p:sp>
        <p:nvSpPr>
          <p:cNvPr id="4" name="TextBox 3">
            <a:extLst>
              <a:ext uri="{FF2B5EF4-FFF2-40B4-BE49-F238E27FC236}">
                <a16:creationId xmlns:a16="http://schemas.microsoft.com/office/drawing/2014/main" id="{31778FBC-DE68-5B73-2411-5708DE93DB2F}"/>
              </a:ext>
            </a:extLst>
          </p:cNvPr>
          <p:cNvSpPr txBox="1"/>
          <p:nvPr/>
        </p:nvSpPr>
        <p:spPr>
          <a:xfrm>
            <a:off x="533400" y="440525"/>
            <a:ext cx="11048999"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all" spc="0" normalizeH="0" baseline="0" noProof="0" dirty="0">
                <a:ln w="3175" cmpd="sng">
                  <a:noFill/>
                </a:ln>
                <a:solidFill>
                  <a:prstClr val="white"/>
                </a:solidFill>
                <a:effectLst/>
                <a:uLnTx/>
                <a:uFillTx/>
                <a:latin typeface="Calibri" panose="020F0502020204030204"/>
                <a:ea typeface="+mn-ea"/>
                <a:cs typeface="Calibri Light"/>
              </a:rPr>
              <a:t>complexity analysis of CC-UCB algorithm</a:t>
            </a:r>
            <a:endPar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Audio 8">
            <a:extLst>
              <a:ext uri="{FF2B5EF4-FFF2-40B4-BE49-F238E27FC236}">
                <a16:creationId xmlns:a16="http://schemas.microsoft.com/office/drawing/2014/main" id="{F1982441-B0DE-4A1F-5B56-B5D329A170D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78355139"/>
      </p:ext>
    </p:extLst>
  </p:cSld>
  <p:clrMapOvr>
    <a:masterClrMapping/>
  </p:clrMapOvr>
  <mc:AlternateContent xmlns:mc="http://schemas.openxmlformats.org/markup-compatibility/2006" xmlns:p14="http://schemas.microsoft.com/office/powerpoint/2010/main">
    <mc:Choice Requires="p14">
      <p:transition spd="slow" p14:dur="2000" advTm="68033"/>
    </mc:Choice>
    <mc:Fallback xmlns="">
      <p:transition spd="slow" advTm="68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3B1A9-6E71-01F1-623C-9BEA21018FDB}"/>
              </a:ext>
            </a:extLst>
          </p:cNvPr>
          <p:cNvSpPr>
            <a:spLocks noGrp="1"/>
          </p:cNvSpPr>
          <p:nvPr>
            <p:ph type="title"/>
          </p:nvPr>
        </p:nvSpPr>
        <p:spPr/>
        <p:txBody>
          <a:bodyPr>
            <a:normAutofit/>
          </a:bodyPr>
          <a:lstStyle/>
          <a:p>
            <a:pPr algn="l"/>
            <a:br>
              <a:rPr lang="en-US" sz="3600" dirty="0">
                <a:ea typeface="+mn-lt"/>
                <a:cs typeface="+mn-lt"/>
              </a:rPr>
            </a:br>
            <a:endParaRPr lang="en-US" dirty="0"/>
          </a:p>
        </p:txBody>
      </p:sp>
      <p:pic>
        <p:nvPicPr>
          <p:cNvPr id="14" name="Content Placeholder 3" descr="A math equation with numbers and symbols&#10;&#10;Description automatically generated with medium confidence">
            <a:extLst>
              <a:ext uri="{FF2B5EF4-FFF2-40B4-BE49-F238E27FC236}">
                <a16:creationId xmlns:a16="http://schemas.microsoft.com/office/drawing/2014/main" id="{08984477-69A9-D6AD-A8CA-12FE91BAE8E6}"/>
              </a:ext>
            </a:extLst>
          </p:cNvPr>
          <p:cNvPicPr>
            <a:picLocks noGrp="1" noChangeAspect="1"/>
          </p:cNvPicPr>
          <p:nvPr>
            <p:ph idx="1"/>
          </p:nvPr>
        </p:nvPicPr>
        <p:blipFill>
          <a:blip r:embed="rId5"/>
          <a:stretch>
            <a:fillRect/>
          </a:stretch>
        </p:blipFill>
        <p:spPr>
          <a:xfrm>
            <a:off x="1898649" y="3817393"/>
            <a:ext cx="7705725" cy="1238250"/>
          </a:xfr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17FF150-E638-9FAB-D63E-E703B7CC90AA}"/>
                  </a:ext>
                </a:extLst>
              </p:cNvPr>
              <p:cNvSpPr txBox="1"/>
              <p:nvPr/>
            </p:nvSpPr>
            <p:spPr>
              <a:xfrm>
                <a:off x="906643" y="1946438"/>
                <a:ext cx="10378714" cy="1216551"/>
              </a:xfrm>
              <a:prstGeom prst="rect">
                <a:avLst/>
              </a:prstGeom>
              <a:noFill/>
            </p:spPr>
            <p:txBody>
              <a:bodyPr wrap="square" rtlCol="0">
                <a:spAutoFit/>
              </a:bodyPr>
              <a:lstStyle/>
              <a:p>
                <a:r>
                  <a:rPr lang="en-US" sz="2400" b="0" i="0" u="none" strike="noStrike" baseline="0" dirty="0">
                    <a:latin typeface="NimbusRomNo9L-Regu"/>
                  </a:rPr>
                  <a:t>The first term </a:t>
                </a:r>
                <a:r>
                  <a:rPr lang="en-US" sz="2400" b="0" i="0" u="none" strike="noStrike" baseline="0" dirty="0">
                    <a:latin typeface="CMMI10"/>
                  </a:rPr>
                  <a:t>N</a:t>
                </a:r>
                <a:r>
                  <a:rPr lang="en-US" sz="2400" b="0" i="0" u="none" strike="noStrike" baseline="0" dirty="0">
                    <a:latin typeface="CMR7"/>
                  </a:rPr>
                  <a:t>1 </a:t>
                </a:r>
                <a:r>
                  <a:rPr lang="en-US" sz="2400" b="0" i="0" u="none" strike="noStrike" baseline="0" dirty="0">
                    <a:latin typeface="NimbusRomNo9L-Regu"/>
                  </a:rPr>
                  <a:t>in the bound is unique to the cascading model, which results from the gap between  </a:t>
                </a:r>
                <a:r>
                  <a:rPr lang="en-US" sz="2400" b="0" i="0" u="none" strike="noStrike" baseline="0" dirty="0">
                    <a:latin typeface="CMMI7"/>
                  </a:rPr>
                  <a:t>       </a:t>
                </a:r>
                <a:r>
                  <a:rPr lang="en-US" sz="2400" b="0" i="0" u="none" strike="noStrike" baseline="0" dirty="0">
                    <a:latin typeface="NimbusRomNo9L-Regu"/>
                  </a:rPr>
                  <a:t>and </a:t>
                </a:r>
                <a:r>
                  <a:rPr lang="en-US" sz="2400" b="0" i="0" u="none" strike="noStrike" baseline="0" dirty="0">
                    <a:latin typeface="MSBM10"/>
                  </a:rPr>
                  <a:t>E</a:t>
                </a:r>
                <a:r>
                  <a:rPr lang="en-IN" sz="2400" dirty="0"/>
                  <a:t> </a:t>
                </a:r>
                <a14:m>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𝑖</m:t>
                        </m:r>
                        <m:r>
                          <a:rPr lang="en-IN" sz="2400" b="0" i="1" smtClean="0">
                            <a:latin typeface="Cambria Math" panose="02040503050406030204" pitchFamily="18" charset="0"/>
                          </a:rPr>
                          <m:t>,</m:t>
                        </m:r>
                        <m:r>
                          <a:rPr lang="en-IN" sz="2400" b="0" i="1" smtClean="0">
                            <a:latin typeface="Cambria Math" panose="02040503050406030204" pitchFamily="18" charset="0"/>
                          </a:rPr>
                          <m:t>𝑡</m:t>
                        </m:r>
                      </m:sub>
                    </m:sSub>
                  </m:oMath>
                </a14:m>
                <a:r>
                  <a:rPr lang="en-US" sz="2400" b="0" i="0" u="none" strike="noStrike" baseline="0" dirty="0">
                    <a:latin typeface="NimbusRomNo9L-Regu"/>
                  </a:rPr>
                  <a:t>.</a:t>
                </a:r>
                <a:r>
                  <a:rPr lang="en-US" sz="2400" b="0" i="0" u="none" strike="noStrike" dirty="0">
                    <a:latin typeface="NimbusRomNo9L-Regu"/>
                  </a:rPr>
                  <a:t> We got similar Value of N1 </a:t>
                </a:r>
                <a:r>
                  <a:rPr lang="en-US" sz="2400" dirty="0">
                    <a:latin typeface="NimbusRomNo9L-Regu"/>
                  </a:rPr>
                  <a:t>for CCB as we got in</a:t>
                </a:r>
                <a:r>
                  <a:rPr lang="en-US" sz="2400" b="0" i="0" u="none" strike="noStrike" dirty="0">
                    <a:latin typeface="NimbusRomNo9L-Regu"/>
                  </a:rPr>
                  <a:t> simple cascading bandit , the expression is given as :</a:t>
                </a:r>
                <a:endParaRPr lang="en-IN" sz="2400" dirty="0"/>
              </a:p>
            </p:txBody>
          </p:sp>
        </mc:Choice>
        <mc:Fallback xmlns="">
          <p:sp>
            <p:nvSpPr>
              <p:cNvPr id="15" name="TextBox 14">
                <a:extLst>
                  <a:ext uri="{FF2B5EF4-FFF2-40B4-BE49-F238E27FC236}">
                    <a16:creationId xmlns:a16="http://schemas.microsoft.com/office/drawing/2014/main" id="{717FF150-E638-9FAB-D63E-E703B7CC90AA}"/>
                  </a:ext>
                </a:extLst>
              </p:cNvPr>
              <p:cNvSpPr txBox="1">
                <a:spLocks noRot="1" noChangeAspect="1" noMove="1" noResize="1" noEditPoints="1" noAdjustHandles="1" noChangeArrowheads="1" noChangeShapeType="1" noTextEdit="1"/>
              </p:cNvSpPr>
              <p:nvPr/>
            </p:nvSpPr>
            <p:spPr>
              <a:xfrm>
                <a:off x="906643" y="1946438"/>
                <a:ext cx="10378714" cy="1216551"/>
              </a:xfrm>
              <a:prstGeom prst="rect">
                <a:avLst/>
              </a:prstGeom>
              <a:blipFill>
                <a:blip r:embed="rId6"/>
                <a:stretch>
                  <a:fillRect l="-978" t="-4124" b="-9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BDAB1AD-4D50-3A03-1DDC-9C08AD4E5286}"/>
                  </a:ext>
                </a:extLst>
              </p:cNvPr>
              <p:cNvSpPr txBox="1"/>
              <p:nvPr/>
            </p:nvSpPr>
            <p:spPr>
              <a:xfrm>
                <a:off x="3722914" y="2361935"/>
                <a:ext cx="674913" cy="3855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𝑖</m:t>
                          </m:r>
                          <m:r>
                            <a:rPr lang="en-IN" sz="2400" b="0" i="1" smtClean="0">
                              <a:latin typeface="Cambria Math" panose="02040503050406030204" pitchFamily="18" charset="0"/>
                            </a:rPr>
                            <m:t>,</m:t>
                          </m:r>
                          <m:r>
                            <a:rPr lang="en-IN" sz="2400" b="0" i="1" smtClean="0">
                              <a:latin typeface="Cambria Math" panose="02040503050406030204" pitchFamily="18" charset="0"/>
                            </a:rPr>
                            <m:t>𝑡</m:t>
                          </m:r>
                        </m:sub>
                      </m:sSub>
                    </m:oMath>
                  </m:oMathPara>
                </a14:m>
                <a:endParaRPr lang="en-IN" sz="2400" dirty="0"/>
              </a:p>
            </p:txBody>
          </p:sp>
        </mc:Choice>
        <mc:Fallback xmlns="">
          <p:sp>
            <p:nvSpPr>
              <p:cNvPr id="16" name="TextBox 15">
                <a:extLst>
                  <a:ext uri="{FF2B5EF4-FFF2-40B4-BE49-F238E27FC236}">
                    <a16:creationId xmlns:a16="http://schemas.microsoft.com/office/drawing/2014/main" id="{4BDAB1AD-4D50-3A03-1DDC-9C08AD4E5286}"/>
                  </a:ext>
                </a:extLst>
              </p:cNvPr>
              <p:cNvSpPr txBox="1">
                <a:spLocks noRot="1" noChangeAspect="1" noMove="1" noResize="1" noEditPoints="1" noAdjustHandles="1" noChangeArrowheads="1" noChangeShapeType="1" noTextEdit="1"/>
              </p:cNvSpPr>
              <p:nvPr/>
            </p:nvSpPr>
            <p:spPr>
              <a:xfrm>
                <a:off x="3722914" y="2361935"/>
                <a:ext cx="674913" cy="385555"/>
              </a:xfrm>
              <a:prstGeom prst="rect">
                <a:avLst/>
              </a:prstGeom>
              <a:blipFill>
                <a:blip r:embed="rId7"/>
                <a:stretch>
                  <a:fillRect b="-125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6648EEB-5F10-4675-C21B-DDEC4C424137}"/>
              </a:ext>
            </a:extLst>
          </p:cNvPr>
          <p:cNvSpPr txBox="1"/>
          <p:nvPr/>
        </p:nvSpPr>
        <p:spPr>
          <a:xfrm>
            <a:off x="297770" y="522593"/>
            <a:ext cx="10907485"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all" spc="0" normalizeH="0" baseline="0" noProof="0" dirty="0">
                <a:ln w="3175" cmpd="sng">
                  <a:noFill/>
                </a:ln>
                <a:solidFill>
                  <a:prstClr val="white"/>
                </a:solidFill>
                <a:effectLst/>
                <a:uLnTx/>
                <a:uFillTx/>
                <a:latin typeface="Calibri" panose="020F0502020204030204"/>
                <a:ea typeface="+mn-ea"/>
                <a:cs typeface="Calibri Light"/>
              </a:rPr>
              <a:t>complexity analysis of CC-UCB algorithm</a:t>
            </a:r>
            <a:endPar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Audio 8">
            <a:extLst>
              <a:ext uri="{FF2B5EF4-FFF2-40B4-BE49-F238E27FC236}">
                <a16:creationId xmlns:a16="http://schemas.microsoft.com/office/drawing/2014/main" id="{D1328232-7AC5-F719-72F8-EFF2F6D5B3E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98944954"/>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9"/>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9"/>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9"/>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D87C1A-29D1-1DB7-4F21-7D4CF5F731EE}"/>
                  </a:ext>
                </a:extLst>
              </p:cNvPr>
              <p:cNvSpPr txBox="1"/>
              <p:nvPr/>
            </p:nvSpPr>
            <p:spPr>
              <a:xfrm>
                <a:off x="936171" y="1480457"/>
                <a:ext cx="10129333" cy="2308324"/>
              </a:xfrm>
              <a:prstGeom prst="rect">
                <a:avLst/>
              </a:prstGeom>
              <a:noFill/>
            </p:spPr>
            <p:txBody>
              <a:bodyPr wrap="square" rtlCol="0">
                <a:spAutoFit/>
              </a:bodyPr>
              <a:lstStyle/>
              <a:p>
                <a:r>
                  <a:rPr lang="en-US" sz="2400" b="0" i="0" u="none" strike="noStrike" baseline="0" dirty="0">
                    <a:latin typeface="NimbusRomNo9L-Regu"/>
                  </a:rPr>
                  <a:t>With probability at least </a:t>
                </a:r>
                <a:r>
                  <a:rPr lang="en-US" sz="2400" b="0" i="0" u="none" strike="noStrike" baseline="0" dirty="0">
                    <a:latin typeface="CMR10"/>
                  </a:rPr>
                  <a:t>1 – 1/</a:t>
                </a:r>
                <a14:m>
                  <m:oMath xmlns:m="http://schemas.openxmlformats.org/officeDocument/2006/math">
                    <m:r>
                      <a:rPr lang="en-US" sz="2400" b="0" i="1" u="none" strike="noStrike" baseline="0" smtClean="0">
                        <a:latin typeface="Cambria Math" panose="02040503050406030204" pitchFamily="18" charset="0"/>
                      </a:rPr>
                      <m:t>𝑎</m:t>
                    </m:r>
                  </m:oMath>
                </a14:m>
                <a:r>
                  <a:rPr lang="en-US" sz="2400" b="0" i="0" u="none" strike="noStrike" baseline="0" dirty="0">
                    <a:latin typeface="CMSY10"/>
                  </a:rPr>
                  <a:t> </a:t>
                </a:r>
                <a:r>
                  <a:rPr lang="en-US" sz="2400" b="0" i="0" u="none" strike="noStrike" baseline="0" dirty="0">
                    <a:latin typeface="NimbusRomNo9L-Regu"/>
                  </a:rPr>
                  <a:t>, it costs at most </a:t>
                </a:r>
                <a:r>
                  <a:rPr lang="en-US" sz="2400" b="0" i="0" u="none" strike="noStrike" baseline="0" dirty="0">
                    <a:latin typeface="CMMI10"/>
                  </a:rPr>
                  <a:t>c</a:t>
                </a:r>
                <a:r>
                  <a:rPr lang="en-US" sz="2400" b="0" i="0" u="none" strike="noStrike" baseline="0" dirty="0">
                    <a:latin typeface="CMR7"/>
                  </a:rPr>
                  <a:t>2</a:t>
                </a:r>
                <a:r>
                  <a:rPr lang="en-US" sz="2400" b="0" i="0" u="none" strike="noStrike" baseline="0" dirty="0">
                    <a:latin typeface="CMMI10"/>
                  </a:rPr>
                  <a:t>N</a:t>
                </a:r>
                <a:r>
                  <a:rPr lang="en-US" sz="2400" b="0" i="0" u="none" strike="noStrike" baseline="0" dirty="0">
                    <a:latin typeface="CMR7"/>
                  </a:rPr>
                  <a:t>2 </a:t>
                </a:r>
                <a:r>
                  <a:rPr lang="en-US" sz="2400" b="0" i="0" u="none" strike="noStrike" baseline="0" dirty="0">
                    <a:latin typeface="NimbusRomNo9L-Regu"/>
                  </a:rPr>
                  <a:t>steps to identify items </a:t>
                </a:r>
                <a14:m>
                  <m:oMath xmlns:m="http://schemas.openxmlformats.org/officeDocument/2006/math">
                    <m:r>
                      <a:rPr lang="en-US" sz="2400" i="1">
                        <a:latin typeface="Cambria Math" panose="02040503050406030204" pitchFamily="18" charset="0"/>
                      </a:rPr>
                      <m:t>𝜎</m:t>
                    </m:r>
                  </m:oMath>
                </a14:m>
                <a:r>
                  <a:rPr lang="en-US" sz="2400" b="0" i="0" u="none" strike="noStrike" baseline="0" dirty="0">
                    <a:latin typeface="CMR10"/>
                  </a:rPr>
                  <a:t>(1)</a:t>
                </a:r>
                <a:r>
                  <a:rPr lang="en-US" sz="2400" dirty="0">
                    <a:latin typeface="CMMI10"/>
                  </a:rPr>
                  <a:t>, . . . </a:t>
                </a:r>
                <a14:m>
                  <m:oMath xmlns:m="http://schemas.openxmlformats.org/officeDocument/2006/math">
                    <m:r>
                      <a:rPr lang="en-US" sz="2400" i="1">
                        <a:latin typeface="Cambria Math" panose="02040503050406030204" pitchFamily="18" charset="0"/>
                      </a:rPr>
                      <m:t>𝜎</m:t>
                    </m:r>
                  </m:oMath>
                </a14:m>
                <a:r>
                  <a:rPr lang="en-US" sz="2400" b="0" i="0" u="none" strike="noStrike" baseline="0" dirty="0">
                    <a:latin typeface="CMMI10"/>
                  </a:rPr>
                  <a:t> </a:t>
                </a:r>
                <a:r>
                  <a:rPr lang="en-US" sz="2400" b="0" i="0" u="none" strike="noStrike" baseline="0" dirty="0">
                    <a:latin typeface="CMR10"/>
                  </a:rPr>
                  <a:t>(K -</a:t>
                </a:r>
                <a:r>
                  <a:rPr lang="en-US" sz="2400" dirty="0">
                    <a:latin typeface="CMMI10"/>
                  </a:rPr>
                  <a:t>|I*|</a:t>
                </a:r>
                <a:r>
                  <a:rPr lang="en-US" sz="2400" b="0" i="0" u="none" strike="noStrike" baseline="0" dirty="0">
                    <a:latin typeface="CMMI10"/>
                  </a:rPr>
                  <a:t> </a:t>
                </a:r>
                <a:r>
                  <a:rPr lang="en-US" sz="2400" b="0" i="0" u="none" strike="noStrike" baseline="0" dirty="0">
                    <a:latin typeface="CMR10"/>
                  </a:rPr>
                  <a:t>) </a:t>
                </a:r>
                <a:r>
                  <a:rPr lang="en-US" sz="2400" b="0" i="0" u="none" strike="noStrike" baseline="0" dirty="0">
                    <a:latin typeface="NimbusRomNo9L-Regu"/>
                  </a:rPr>
                  <a:t>and </a:t>
                </a:r>
                <a:r>
                  <a:rPr lang="en-US" sz="2400" b="0" i="0" u="none" strike="noStrike" baseline="0" dirty="0">
                    <a:latin typeface="CMMI10"/>
                  </a:rPr>
                  <a:t>c</a:t>
                </a:r>
                <a:r>
                  <a:rPr lang="en-US" sz="2400" b="0" i="0" u="none" strike="noStrike" baseline="0" dirty="0">
                    <a:latin typeface="CMR7"/>
                  </a:rPr>
                  <a:t>3</a:t>
                </a:r>
                <a:r>
                  <a:rPr lang="en-US" sz="2400" b="0" i="0" u="none" strike="noStrike" baseline="0" dirty="0">
                    <a:latin typeface="CMMI10"/>
                  </a:rPr>
                  <a:t>N</a:t>
                </a:r>
                <a:r>
                  <a:rPr lang="en-US" sz="2400" b="0" i="0" u="none" strike="noStrike" baseline="0" dirty="0">
                    <a:latin typeface="CMR7"/>
                  </a:rPr>
                  <a:t>3 </a:t>
                </a:r>
                <a:r>
                  <a:rPr lang="en-US" sz="2400" b="0" i="0" u="none" strike="noStrike" baseline="0" dirty="0">
                    <a:latin typeface="NimbusRomNo9L-Regu"/>
                  </a:rPr>
                  <a:t>is for identifying the remaining ones. More precisely, after item </a:t>
                </a:r>
                <a14:m>
                  <m:oMath xmlns:m="http://schemas.openxmlformats.org/officeDocument/2006/math">
                    <m:r>
                      <a:rPr lang="en-US" sz="2400" i="1">
                        <a:latin typeface="Cambria Math" panose="02040503050406030204" pitchFamily="18" charset="0"/>
                      </a:rPr>
                      <m:t>𝜎</m:t>
                    </m:r>
                  </m:oMath>
                </a14:m>
                <a:r>
                  <a:rPr lang="en-US" sz="2400" b="0" i="0" u="none" strike="noStrike" baseline="0" dirty="0">
                    <a:latin typeface="CMR10"/>
                  </a:rPr>
                  <a:t>(K-|I*|- I - 1) </a:t>
                </a:r>
                <a:r>
                  <a:rPr lang="en-US" sz="2400" b="0" i="0" u="none" strike="noStrike" baseline="0" dirty="0">
                    <a:latin typeface="NimbusRomNo9L-Regu"/>
                  </a:rPr>
                  <a:t>is identified, the number of steps required for identifying item </a:t>
                </a:r>
                <a:r>
                  <a:rPr lang="en-US" sz="2400" b="0" i="0" u="none" strike="noStrike" baseline="0" dirty="0">
                    <a:latin typeface="CMR10"/>
                  </a:rPr>
                  <a:t>(</a:t>
                </a:r>
                <a:r>
                  <a:rPr lang="en-US" sz="2400" dirty="0">
                    <a:latin typeface="CMMI10"/>
                  </a:rPr>
                  <a:t>K-|I*| - </a:t>
                </a:r>
                <a:r>
                  <a:rPr lang="en-US" sz="2400" dirty="0" err="1">
                    <a:latin typeface="CMMI10"/>
                  </a:rPr>
                  <a:t>i</a:t>
                </a:r>
                <a:r>
                  <a:rPr lang="en-US" sz="2400" b="0" i="0" u="none" strike="noStrike" baseline="0" dirty="0">
                    <a:latin typeface="CMR10"/>
                  </a:rPr>
                  <a:t>) </a:t>
                </a:r>
                <a:r>
                  <a:rPr lang="en-US" sz="2400" b="0" i="0" u="none" strike="noStrike" baseline="0" dirty="0">
                    <a:latin typeface="NimbusRomNo9L-Regu"/>
                  </a:rPr>
                  <a:t>is given below :</a:t>
                </a:r>
              </a:p>
              <a:p>
                <a:endParaRPr lang="en-US" sz="2400" b="0" i="0" u="none" strike="noStrike" baseline="0" dirty="0">
                  <a:latin typeface="NimbusRomNo9L-Regu"/>
                </a:endParaRPr>
              </a:p>
              <a:p>
                <a:pPr algn="l"/>
                <a:endParaRPr lang="en-IN" sz="2400" dirty="0"/>
              </a:p>
            </p:txBody>
          </p:sp>
        </mc:Choice>
        <mc:Fallback xmlns="">
          <p:sp>
            <p:nvSpPr>
              <p:cNvPr id="3" name="TextBox 2">
                <a:extLst>
                  <a:ext uri="{FF2B5EF4-FFF2-40B4-BE49-F238E27FC236}">
                    <a16:creationId xmlns:a16="http://schemas.microsoft.com/office/drawing/2014/main" id="{CED87C1A-29D1-1DB7-4F21-7D4CF5F731EE}"/>
                  </a:ext>
                </a:extLst>
              </p:cNvPr>
              <p:cNvSpPr txBox="1">
                <a:spLocks noRot="1" noChangeAspect="1" noMove="1" noResize="1" noEditPoints="1" noAdjustHandles="1" noChangeArrowheads="1" noChangeShapeType="1" noTextEdit="1"/>
              </p:cNvSpPr>
              <p:nvPr/>
            </p:nvSpPr>
            <p:spPr>
              <a:xfrm>
                <a:off x="936171" y="1480457"/>
                <a:ext cx="10129333" cy="2308324"/>
              </a:xfrm>
              <a:prstGeom prst="rect">
                <a:avLst/>
              </a:prstGeom>
              <a:blipFill>
                <a:blip r:embed="rId5"/>
                <a:stretch>
                  <a:fillRect l="-963" t="-2111"/>
                </a:stretch>
              </a:blipFill>
            </p:spPr>
            <p:txBody>
              <a:bodyPr/>
              <a:lstStyle/>
              <a:p>
                <a:r>
                  <a:rPr lang="en-US">
                    <a:noFill/>
                  </a:rPr>
                  <a:t> </a:t>
                </a:r>
              </a:p>
            </p:txBody>
          </p:sp>
        </mc:Fallback>
      </mc:AlternateContent>
      <p:pic>
        <p:nvPicPr>
          <p:cNvPr id="12" name="Content Placeholder 11" descr="A black and white math symbols&#10;&#10;Description automatically generated">
            <a:extLst>
              <a:ext uri="{FF2B5EF4-FFF2-40B4-BE49-F238E27FC236}">
                <a16:creationId xmlns:a16="http://schemas.microsoft.com/office/drawing/2014/main" id="{B731A5FC-61CF-F571-3816-1FD8F45B57B8}"/>
              </a:ext>
            </a:extLst>
          </p:cNvPr>
          <p:cNvPicPr>
            <a:picLocks noChangeAspect="1"/>
          </p:cNvPicPr>
          <p:nvPr/>
        </p:nvPicPr>
        <p:blipFill>
          <a:blip r:embed="rId6"/>
          <a:stretch>
            <a:fillRect/>
          </a:stretch>
        </p:blipFill>
        <p:spPr>
          <a:xfrm>
            <a:off x="4212003" y="3246213"/>
            <a:ext cx="3767993" cy="830997"/>
          </a:xfrm>
          <a:prstGeom prst="rect">
            <a:avLst/>
          </a:prstGeom>
        </p:spPr>
      </p:pic>
      <p:pic>
        <p:nvPicPr>
          <p:cNvPr id="9" name="Picture 8">
            <a:extLst>
              <a:ext uri="{FF2B5EF4-FFF2-40B4-BE49-F238E27FC236}">
                <a16:creationId xmlns:a16="http://schemas.microsoft.com/office/drawing/2014/main" id="{1197D777-A7D3-072A-A737-B504025D606F}"/>
              </a:ext>
            </a:extLst>
          </p:cNvPr>
          <p:cNvPicPr>
            <a:picLocks noChangeAspect="1"/>
          </p:cNvPicPr>
          <p:nvPr/>
        </p:nvPicPr>
        <p:blipFill>
          <a:blip r:embed="rId7"/>
          <a:stretch>
            <a:fillRect/>
          </a:stretch>
        </p:blipFill>
        <p:spPr>
          <a:xfrm>
            <a:off x="2356914" y="4387412"/>
            <a:ext cx="7478169" cy="809738"/>
          </a:xfrm>
          <a:prstGeom prst="rect">
            <a:avLst/>
          </a:prstGeom>
        </p:spPr>
      </p:pic>
      <p:sp>
        <p:nvSpPr>
          <p:cNvPr id="5" name="TextBox 4">
            <a:extLst>
              <a:ext uri="{FF2B5EF4-FFF2-40B4-BE49-F238E27FC236}">
                <a16:creationId xmlns:a16="http://schemas.microsoft.com/office/drawing/2014/main" id="{77B95B6D-98DC-8863-6828-5465587A4F98}"/>
              </a:ext>
            </a:extLst>
          </p:cNvPr>
          <p:cNvSpPr txBox="1"/>
          <p:nvPr/>
        </p:nvSpPr>
        <p:spPr>
          <a:xfrm>
            <a:off x="587829" y="266304"/>
            <a:ext cx="11016342"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all" spc="0" normalizeH="0" baseline="0" noProof="0" dirty="0">
                <a:ln w="3175" cmpd="sng">
                  <a:noFill/>
                </a:ln>
                <a:solidFill>
                  <a:prstClr val="white"/>
                </a:solidFill>
                <a:effectLst/>
                <a:uLnTx/>
                <a:uFillTx/>
                <a:latin typeface="Calibri" panose="020F0502020204030204"/>
                <a:ea typeface="+mn-ea"/>
                <a:cs typeface="Calibri Light"/>
              </a:rPr>
              <a:t>complexity analysis of CC-UCB algorithm</a:t>
            </a:r>
            <a:endPar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A5C9D6C-AB38-E0D8-5AC7-6C8E799C4627}"/>
              </a:ext>
            </a:extLst>
          </p:cNvPr>
          <p:cNvSpPr txBox="1"/>
          <p:nvPr/>
        </p:nvSpPr>
        <p:spPr>
          <a:xfrm>
            <a:off x="936171" y="5336738"/>
            <a:ext cx="9724103" cy="830997"/>
          </a:xfrm>
          <a:prstGeom prst="rect">
            <a:avLst/>
          </a:prstGeom>
          <a:noFill/>
        </p:spPr>
        <p:txBody>
          <a:bodyPr wrap="square" rtlCol="0">
            <a:spAutoFit/>
          </a:bodyPr>
          <a:lstStyle/>
          <a:p>
            <a:r>
              <a:rPr lang="en-IN" sz="2400" dirty="0"/>
              <a:t>For overall complexity , we will take all the three terms </a:t>
            </a:r>
            <a:r>
              <a:rPr lang="en-IN" sz="2400" dirty="0" err="1"/>
              <a:t>i.e</a:t>
            </a:r>
            <a:r>
              <a:rPr lang="en-IN" sz="2400" dirty="0"/>
              <a:t> N1,N2,N3, So , to get best arms in CCB we need at most C1N1 + C2N2 + C3N3 steps.</a:t>
            </a:r>
            <a:r>
              <a:rPr lang="en-IN" dirty="0"/>
              <a:t> </a:t>
            </a:r>
          </a:p>
        </p:txBody>
      </p:sp>
      <p:pic>
        <p:nvPicPr>
          <p:cNvPr id="16" name="Audio 15">
            <a:extLst>
              <a:ext uri="{FF2B5EF4-FFF2-40B4-BE49-F238E27FC236}">
                <a16:creationId xmlns:a16="http://schemas.microsoft.com/office/drawing/2014/main" id="{E7B25422-5711-F245-1AAF-EE58FE941D7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37123502"/>
      </p:ext>
    </p:extLst>
  </p:cSld>
  <p:clrMapOvr>
    <a:masterClrMapping/>
  </p:clrMapOvr>
  <mc:AlternateContent xmlns:mc="http://schemas.openxmlformats.org/markup-compatibility/2006" xmlns:p14="http://schemas.microsoft.com/office/powerpoint/2010/main">
    <mc:Choice Requires="p14">
      <p:transition spd="slow" p14:dur="2000" advTm="59907"/>
    </mc:Choice>
    <mc:Fallback xmlns="">
      <p:transition spd="slow" advTm="59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6"/>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6"/>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AEB451-AE51-C18E-6FB6-DA4791535885}"/>
                  </a:ext>
                </a:extLst>
              </p:cNvPr>
              <p:cNvSpPr>
                <a:spLocks noGrp="1"/>
              </p:cNvSpPr>
              <p:nvPr>
                <p:ph idx="1"/>
              </p:nvPr>
            </p:nvSpPr>
            <p:spPr>
              <a:xfrm>
                <a:off x="685801" y="497115"/>
                <a:ext cx="10131425" cy="6077856"/>
              </a:xfrm>
            </p:spPr>
            <p:txBody>
              <a:bodyPr vert="horz" lIns="91440" tIns="45720" rIns="91440" bIns="45720" rtlCol="0" anchor="t">
                <a:normAutofit lnSpcReduction="10000"/>
              </a:bodyPr>
              <a:lstStyle/>
              <a:p>
                <a:pPr marL="0" indent="0" algn="ctr">
                  <a:buNone/>
                </a:pPr>
                <a:r>
                  <a:rPr lang="en-US" sz="3500" u="sng" dirty="0">
                    <a:latin typeface="Calibri" panose="020F0502020204030204" pitchFamily="34" charset="0"/>
                    <a:ea typeface="Calibri" panose="020F0502020204030204" pitchFamily="34" charset="0"/>
                    <a:cs typeface="Calibri" panose="020F0502020204030204" pitchFamily="34" charset="0"/>
                  </a:rPr>
                  <a:t>LOWER BOUND</a:t>
                </a:r>
              </a:p>
              <a:p>
                <a:pPr marL="0" indent="0">
                  <a:buNone/>
                </a:pPr>
                <a:r>
                  <a:rPr lang="en-US" sz="2400" dirty="0">
                    <a:cs typeface="Calibri"/>
                  </a:rPr>
                  <a:t>We have calculated the upper bound of expected number of observation of items per step as calculated in simple Cascade bandit setting . For our bandit , we have term of </a:t>
                </a:r>
                <a14:m>
                  <m:oMath xmlns:m="http://schemas.openxmlformats.org/officeDocument/2006/math">
                    <m:acc>
                      <m:accPr>
                        <m:chr m:val="̂"/>
                        <m:ctrlPr>
                          <a:rPr lang="en-US" sz="2400" i="1" dirty="0" smtClean="0">
                            <a:solidFill>
                              <a:srgbClr val="836967"/>
                            </a:solidFill>
                            <a:latin typeface="Cambria Math" panose="02040503050406030204" pitchFamily="18" charset="0"/>
                          </a:rPr>
                        </m:ctrlPr>
                      </m:accPr>
                      <m:e>
                        <m:r>
                          <a:rPr lang="en-US" sz="2400" i="1" dirty="0">
                            <a:latin typeface="Cambria Math" panose="02040503050406030204" pitchFamily="18" charset="0"/>
                          </a:rPr>
                          <m:t>𝜃</m:t>
                        </m:r>
                      </m:e>
                    </m:acc>
                  </m:oMath>
                </a14:m>
                <a:r>
                  <a:rPr lang="en-US" sz="2400" dirty="0">
                    <a:cs typeface="Calibri"/>
                  </a:rPr>
                  <a:t> and </a:t>
                </a:r>
                <a14:m>
                  <m:oMath xmlns:m="http://schemas.openxmlformats.org/officeDocument/2006/math">
                    <m:acc>
                      <m:accPr>
                        <m:chr m:val="̂"/>
                        <m:ctrlPr>
                          <a:rPr lang="en-US" sz="2400" i="1" dirty="0" smtClean="0">
                            <a:solidFill>
                              <a:srgbClr val="836967"/>
                            </a:solidFill>
                            <a:latin typeface="Cambria Math" panose="02040503050406030204" pitchFamily="18" charset="0"/>
                          </a:rPr>
                        </m:ctrlPr>
                      </m:accPr>
                      <m:e>
                        <m:r>
                          <a:rPr lang="en-US" sz="2400" i="1" dirty="0">
                            <a:latin typeface="Cambria Math" panose="02040503050406030204" pitchFamily="18" charset="0"/>
                          </a:rPr>
                          <m:t>𝑐</m:t>
                        </m:r>
                      </m:e>
                    </m:acc>
                  </m:oMath>
                </a14:m>
                <a:r>
                  <a:rPr lang="en-US" sz="2400" dirty="0">
                    <a:cs typeface="Calibri"/>
                  </a:rPr>
                  <a:t> instead of w. The upper bound is given by: </a:t>
                </a:r>
              </a:p>
              <a:p>
                <a:pPr marL="0" indent="0">
                  <a:buNone/>
                </a:pPr>
                <a:r>
                  <a:rPr lang="en-US" sz="2400" dirty="0">
                    <a:latin typeface="Calibri"/>
                    <a:cs typeface="Calibri"/>
                  </a:rPr>
                  <a:t>          </a:t>
                </a:r>
              </a:p>
              <a:p>
                <a:pPr marL="0" indent="0">
                  <a:buNone/>
                </a:pPr>
                <a:endParaRPr lang="en-US" sz="2400" dirty="0">
                  <a:cs typeface="Calibri" panose="020F0502020204030204"/>
                </a:endParaRPr>
              </a:p>
              <a:p>
                <a:pPr marL="0" indent="0">
                  <a:buNone/>
                </a:pPr>
                <a:r>
                  <a:rPr lang="en-US" sz="2400" dirty="0">
                    <a:latin typeface="Calibri"/>
                    <a:cs typeface="Calibri"/>
                  </a:rPr>
                  <a:t>Similarly, We have defined d (</a:t>
                </a:r>
                <a:r>
                  <a:rPr lang="en-US" sz="2400" dirty="0" err="1">
                    <a:latin typeface="Calibri"/>
                    <a:cs typeface="Calibri"/>
                  </a:rPr>
                  <a:t>m,n</a:t>
                </a:r>
                <a:r>
                  <a:rPr lang="en-US" sz="2400" dirty="0">
                    <a:latin typeface="Calibri"/>
                    <a:cs typeface="Calibri"/>
                  </a:rPr>
                  <a:t>) as KL divergence of the ratio U/L of two arms say m, n: </a:t>
                </a:r>
              </a:p>
              <a:p>
                <a:pPr marL="0" indent="0">
                  <a:buNone/>
                </a:pPr>
                <a:endParaRPr lang="en-US" sz="2400" dirty="0">
                  <a:ea typeface="+mn-lt"/>
                  <a:cs typeface="+mn-lt"/>
                </a:endParaRPr>
              </a:p>
              <a:p>
                <a:pPr marL="0" indent="0">
                  <a:buNone/>
                </a:pPr>
                <a:r>
                  <a:rPr lang="en-US" sz="2400" dirty="0">
                    <a:ea typeface="+mn-lt"/>
                    <a:cs typeface="+mn-lt"/>
                  </a:rPr>
                  <a:t>                  </a:t>
                </a:r>
              </a:p>
              <a:p>
                <a:pPr marL="0" indent="0">
                  <a:buNone/>
                </a:pPr>
                <a:r>
                  <a:rPr lang="en-US" sz="2400" dirty="0">
                    <a:ea typeface="+mn-lt"/>
                    <a:cs typeface="+mn-lt"/>
                  </a:rPr>
                  <a:t>where,   </a:t>
                </a:r>
                <a:r>
                  <a:rPr lang="en-US" sz="2000" dirty="0">
                    <a:ea typeface="+mn-lt"/>
                    <a:cs typeface="+mn-lt"/>
                  </a:rPr>
                  <a:t>         </a:t>
                </a:r>
              </a:p>
              <a:p>
                <a:pPr marL="0" indent="0">
                  <a:buNone/>
                </a:pPr>
                <a:r>
                  <a:rPr lang="en-US" sz="2000" dirty="0">
                    <a:ea typeface="+mn-lt"/>
                    <a:cs typeface="+mn-lt"/>
                  </a:rPr>
                  <a:t>                  </a:t>
                </a:r>
              </a:p>
              <a:p>
                <a:pPr marL="0" indent="0">
                  <a:buNone/>
                </a:pPr>
                <a:r>
                  <a:rPr lang="en-US" sz="2000" dirty="0">
                    <a:latin typeface="Calibri"/>
                    <a:ea typeface="+mn-lt"/>
                    <a:cs typeface="+mn-lt"/>
                  </a:rPr>
                  <a:t> </a:t>
                </a:r>
                <a:endParaRPr lang="en-US" sz="2000" dirty="0">
                  <a:latin typeface="Calibri"/>
                  <a:cs typeface="Calibri"/>
                </a:endParaRPr>
              </a:p>
              <a:p>
                <a:pPr marL="0" indent="0">
                  <a:buNone/>
                </a:pPr>
                <a:endParaRPr lang="en-US" sz="2000" dirty="0">
                  <a:cs typeface="Calibri"/>
                </a:endParaRPr>
              </a:p>
              <a:p>
                <a:pPr marL="0" indent="0">
                  <a:buNone/>
                </a:pPr>
                <a:endParaRPr lang="en-US" sz="2000" dirty="0">
                  <a:latin typeface="Calibri"/>
                  <a:cs typeface="Calibri"/>
                </a:endParaRPr>
              </a:p>
              <a:p>
                <a:pPr marL="0" indent="0">
                  <a:buClr>
                    <a:srgbClr val="FFFFFF"/>
                  </a:buClr>
                  <a:buNone/>
                </a:pPr>
                <a:endParaRPr lang="en-US" sz="2400" dirty="0">
                  <a:latin typeface="Comic Sans MS"/>
                  <a:cs typeface="Calibri"/>
                </a:endParaRPr>
              </a:p>
            </p:txBody>
          </p:sp>
        </mc:Choice>
        <mc:Fallback xmlns="">
          <p:sp>
            <p:nvSpPr>
              <p:cNvPr id="3" name="Content Placeholder 2">
                <a:extLst>
                  <a:ext uri="{FF2B5EF4-FFF2-40B4-BE49-F238E27FC236}">
                    <a16:creationId xmlns:a16="http://schemas.microsoft.com/office/drawing/2014/main" id="{FEAEB451-AE51-C18E-6FB6-DA4791535885}"/>
                  </a:ext>
                </a:extLst>
              </p:cNvPr>
              <p:cNvSpPr>
                <a:spLocks noGrp="1" noRot="1" noChangeAspect="1" noMove="1" noResize="1" noEditPoints="1" noAdjustHandles="1" noChangeArrowheads="1" noChangeShapeType="1" noTextEdit="1"/>
              </p:cNvSpPr>
              <p:nvPr>
                <p:ph idx="1"/>
              </p:nvPr>
            </p:nvSpPr>
            <p:spPr>
              <a:xfrm>
                <a:off x="685801" y="497115"/>
                <a:ext cx="10131425" cy="6077856"/>
              </a:xfrm>
              <a:blipFill>
                <a:blip r:embed="rId5"/>
                <a:stretch>
                  <a:fillRect l="-1003" t="-2505" r="-501"/>
                </a:stretch>
              </a:blipFill>
            </p:spPr>
            <p:txBody>
              <a:bodyPr/>
              <a:lstStyle/>
              <a:p>
                <a:r>
                  <a:rPr lang="en-US">
                    <a:noFill/>
                  </a:rPr>
                  <a:t> </a:t>
                </a:r>
              </a:p>
            </p:txBody>
          </p:sp>
        </mc:Fallback>
      </mc:AlternateContent>
      <p:pic>
        <p:nvPicPr>
          <p:cNvPr id="6" name="Picture 5" descr="A close up of a number&#10;&#10;Description automatically generated">
            <a:extLst>
              <a:ext uri="{FF2B5EF4-FFF2-40B4-BE49-F238E27FC236}">
                <a16:creationId xmlns:a16="http://schemas.microsoft.com/office/drawing/2014/main" id="{32425DB0-D1CA-5334-F2FB-700F3AE99E0F}"/>
              </a:ext>
            </a:extLst>
          </p:cNvPr>
          <p:cNvPicPr>
            <a:picLocks noChangeAspect="1"/>
          </p:cNvPicPr>
          <p:nvPr/>
        </p:nvPicPr>
        <p:blipFill>
          <a:blip r:embed="rId6"/>
          <a:stretch>
            <a:fillRect/>
          </a:stretch>
        </p:blipFill>
        <p:spPr>
          <a:xfrm>
            <a:off x="4494033" y="4052965"/>
            <a:ext cx="2514951" cy="647790"/>
          </a:xfrm>
          <a:prstGeom prst="rect">
            <a:avLst/>
          </a:prstGeom>
        </p:spPr>
      </p:pic>
      <p:pic>
        <p:nvPicPr>
          <p:cNvPr id="8" name="Picture 7" descr="A math symbols with a plus and a sign&#10;&#10;Description automatically generated with medium confidence">
            <a:extLst>
              <a:ext uri="{FF2B5EF4-FFF2-40B4-BE49-F238E27FC236}">
                <a16:creationId xmlns:a16="http://schemas.microsoft.com/office/drawing/2014/main" id="{90416DE1-A4BB-EBD1-9EE1-351622087FD1}"/>
              </a:ext>
            </a:extLst>
          </p:cNvPr>
          <p:cNvPicPr>
            <a:picLocks noChangeAspect="1"/>
          </p:cNvPicPr>
          <p:nvPr/>
        </p:nvPicPr>
        <p:blipFill>
          <a:blip r:embed="rId7"/>
          <a:stretch>
            <a:fillRect/>
          </a:stretch>
        </p:blipFill>
        <p:spPr>
          <a:xfrm>
            <a:off x="3717636" y="5284707"/>
            <a:ext cx="4067743" cy="533474"/>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10304C8A-EB36-9685-0400-8B79F4CD46B6}"/>
              </a:ext>
            </a:extLst>
          </p:cNvPr>
          <p:cNvPicPr>
            <a:picLocks noChangeAspect="1"/>
          </p:cNvPicPr>
          <p:nvPr/>
        </p:nvPicPr>
        <p:blipFill>
          <a:blip r:embed="rId8"/>
          <a:stretch>
            <a:fillRect/>
          </a:stretch>
        </p:blipFill>
        <p:spPr>
          <a:xfrm>
            <a:off x="4722663" y="2366963"/>
            <a:ext cx="2057687" cy="523948"/>
          </a:xfrm>
          <a:prstGeom prst="rect">
            <a:avLst/>
          </a:prstGeom>
        </p:spPr>
      </p:pic>
      <p:pic>
        <p:nvPicPr>
          <p:cNvPr id="10" name="Audio 9">
            <a:extLst>
              <a:ext uri="{FF2B5EF4-FFF2-40B4-BE49-F238E27FC236}">
                <a16:creationId xmlns:a16="http://schemas.microsoft.com/office/drawing/2014/main" id="{190DE255-CFB0-1106-D1FF-DD1F877FBFF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677507"/>
      </p:ext>
    </p:extLst>
  </p:cSld>
  <p:clrMapOvr>
    <a:masterClrMapping/>
  </p:clrMapOvr>
  <mc:AlternateContent xmlns:mc="http://schemas.openxmlformats.org/markup-compatibility/2006" xmlns:p14="http://schemas.microsoft.com/office/powerpoint/2010/main">
    <mc:Choice Requires="p14">
      <p:transition spd="slow" p14:dur="2000" advTm="51628"/>
    </mc:Choice>
    <mc:Fallback xmlns="">
      <p:transition spd="slow" advTm="51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0"/>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0"/>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10"/>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10"/>
                                        </p:tgtEl>
                                      </p:cBhvr>
                                    </p:cmd>
                                  </p:childTnLst>
                                </p:cTn>
                              </p:par>
                            </p:childTnLst>
                          </p:cTn>
                        </p:par>
                        <p:par>
                          <p:cTn id="19" fill="hold">
                            <p:stCondLst>
                              <p:cond delay="0"/>
                            </p:stCondLst>
                            <p:childTnLst>
                              <p:par>
                                <p:cTn id="20" presetID="1" presetClass="mediacall" presetSubtype="0" fill="hold" nodeType="afterEffect">
                                  <p:stCondLst>
                                    <p:cond delay="0"/>
                                  </p:stCondLst>
                                  <p:childTnLst>
                                    <p:cmd type="call" cmd="playFrom(0.0)">
                                      <p:cBhvr>
                                        <p:cTn id="21"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FC54-4345-B6B1-1E63-5652641610D6}"/>
              </a:ext>
            </a:extLst>
          </p:cNvPr>
          <p:cNvSpPr>
            <a:spLocks noGrp="1"/>
          </p:cNvSpPr>
          <p:nvPr>
            <p:ph type="title"/>
          </p:nvPr>
        </p:nvSpPr>
        <p:spPr>
          <a:xfrm>
            <a:off x="714787" y="367056"/>
            <a:ext cx="10131425" cy="1456267"/>
          </a:xfrm>
        </p:spPr>
        <p:txBody>
          <a:bodyPr>
            <a:normAutofit/>
          </a:bodyPr>
          <a:lstStyle/>
          <a:p>
            <a:pPr algn="ctr"/>
            <a:r>
              <a:rPr lang="en-IN" sz="3200" u="sng" dirty="0">
                <a:latin typeface="+mn-lt"/>
              </a:rPr>
              <a:t>Lower bound</a:t>
            </a:r>
          </a:p>
        </p:txBody>
      </p:sp>
      <p:sp>
        <p:nvSpPr>
          <p:cNvPr id="3" name="Content Placeholder 2">
            <a:extLst>
              <a:ext uri="{FF2B5EF4-FFF2-40B4-BE49-F238E27FC236}">
                <a16:creationId xmlns:a16="http://schemas.microsoft.com/office/drawing/2014/main" id="{E5FFAF3C-DB74-744E-3BEE-B9D65368B818}"/>
              </a:ext>
            </a:extLst>
          </p:cNvPr>
          <p:cNvSpPr>
            <a:spLocks noGrp="1"/>
          </p:cNvSpPr>
          <p:nvPr>
            <p:ph idx="1"/>
          </p:nvPr>
        </p:nvSpPr>
        <p:spPr>
          <a:xfrm>
            <a:off x="714787" y="1442611"/>
            <a:ext cx="10131425" cy="1918656"/>
          </a:xfrm>
        </p:spPr>
        <p:txBody>
          <a:bodyPr>
            <a:normAutofit/>
          </a:bodyPr>
          <a:lstStyle/>
          <a:p>
            <a:pPr marL="0" indent="0">
              <a:buNone/>
            </a:pPr>
            <a:r>
              <a:rPr lang="en-US" sz="2400" dirty="0">
                <a:latin typeface="Calibri"/>
                <a:ea typeface="+mn-lt"/>
                <a:cs typeface="Calibri"/>
              </a:rPr>
              <a:t>So, we got the lower bound of the time complexities as written below, it is similar to cascading setting.</a:t>
            </a:r>
            <a:endParaRPr lang="en-IN" sz="2400" dirty="0"/>
          </a:p>
        </p:txBody>
      </p:sp>
      <p:pic>
        <p:nvPicPr>
          <p:cNvPr id="10" name="Content Placeholder 9" descr="A math equation with numbers and symbols&#10;&#10;Description automatically generated with medium confidence">
            <a:extLst>
              <a:ext uri="{FF2B5EF4-FFF2-40B4-BE49-F238E27FC236}">
                <a16:creationId xmlns:a16="http://schemas.microsoft.com/office/drawing/2014/main" id="{16B5889E-714E-3E2A-B881-09650AAC3D80}"/>
              </a:ext>
            </a:extLst>
          </p:cNvPr>
          <p:cNvPicPr>
            <a:picLocks noChangeAspect="1"/>
          </p:cNvPicPr>
          <p:nvPr/>
        </p:nvPicPr>
        <p:blipFill>
          <a:blip r:embed="rId5"/>
          <a:stretch>
            <a:fillRect/>
          </a:stretch>
        </p:blipFill>
        <p:spPr>
          <a:xfrm>
            <a:off x="3528654" y="3483430"/>
            <a:ext cx="5134692" cy="695422"/>
          </a:xfrm>
          <a:prstGeom prst="rect">
            <a:avLst/>
          </a:prstGeom>
        </p:spPr>
      </p:pic>
      <p:pic>
        <p:nvPicPr>
          <p:cNvPr id="8" name="Audio 7">
            <a:extLst>
              <a:ext uri="{FF2B5EF4-FFF2-40B4-BE49-F238E27FC236}">
                <a16:creationId xmlns:a16="http://schemas.microsoft.com/office/drawing/2014/main" id="{807803AA-0E11-4E23-9485-0435A83CEA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45115874"/>
      </p:ext>
    </p:extLst>
  </p:cSld>
  <p:clrMapOvr>
    <a:masterClrMapping/>
  </p:clrMapOvr>
  <mc:AlternateContent xmlns:mc="http://schemas.openxmlformats.org/markup-compatibility/2006" xmlns:p14="http://schemas.microsoft.com/office/powerpoint/2010/main">
    <mc:Choice Requires="p14">
      <p:transition spd="slow" p14:dur="2000" advTm="36395"/>
    </mc:Choice>
    <mc:Fallback xmlns="">
      <p:transition spd="slow" advTm="36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8"/>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2E79-2678-0B30-2DCE-9DA9AE0B66B4}"/>
              </a:ext>
            </a:extLst>
          </p:cNvPr>
          <p:cNvSpPr>
            <a:spLocks noGrp="1"/>
          </p:cNvSpPr>
          <p:nvPr>
            <p:ph type="title"/>
          </p:nvPr>
        </p:nvSpPr>
        <p:spPr>
          <a:xfrm>
            <a:off x="2993571" y="2296210"/>
            <a:ext cx="6204857" cy="1468800"/>
          </a:xfrm>
        </p:spPr>
        <p:txBody>
          <a:bodyPr>
            <a:normAutofit/>
          </a:bodyPr>
          <a:lstStyle/>
          <a:p>
            <a:r>
              <a:rPr lang="en-US" sz="8800"/>
              <a:t>THANK YOU !</a:t>
            </a:r>
          </a:p>
        </p:txBody>
      </p:sp>
      <p:pic>
        <p:nvPicPr>
          <p:cNvPr id="5" name="Audio 4">
            <a:extLst>
              <a:ext uri="{FF2B5EF4-FFF2-40B4-BE49-F238E27FC236}">
                <a16:creationId xmlns:a16="http://schemas.microsoft.com/office/drawing/2014/main" id="{4FBE7F75-73DB-6CF9-F57B-758116C06D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10689924"/>
      </p:ext>
    </p:extLst>
  </p:cSld>
  <p:clrMapOvr>
    <a:masterClrMapping/>
  </p:clrMapOvr>
  <mc:AlternateContent xmlns:mc="http://schemas.openxmlformats.org/markup-compatibility/2006" xmlns:p14="http://schemas.microsoft.com/office/powerpoint/2010/main">
    <mc:Choice Requires="p14">
      <p:transition spd="slow" p14:dur="2000" advTm="7087"/>
    </mc:Choice>
    <mc:Fallback xmlns="">
      <p:transition spd="slow" advTm="7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5"/>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5"/>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1300-BB51-703B-B471-5B2E6C85396D}"/>
              </a:ext>
            </a:extLst>
          </p:cNvPr>
          <p:cNvSpPr>
            <a:spLocks noGrp="1"/>
          </p:cNvSpPr>
          <p:nvPr>
            <p:ph type="title"/>
          </p:nvPr>
        </p:nvSpPr>
        <p:spPr>
          <a:xfrm>
            <a:off x="4599213" y="448734"/>
            <a:ext cx="2993572" cy="887790"/>
          </a:xfrm>
        </p:spPr>
        <p:txBody>
          <a:bodyPr>
            <a:noAutofit/>
          </a:bodyPr>
          <a:lstStyle/>
          <a:p>
            <a:r>
              <a:rPr lang="en-US" sz="4400" b="1">
                <a:cs typeface="Calibri Light"/>
              </a:rPr>
              <a:t>Overview</a:t>
            </a:r>
            <a:endParaRPr lang="en-US" sz="4400" b="1"/>
          </a:p>
        </p:txBody>
      </p:sp>
      <p:sp>
        <p:nvSpPr>
          <p:cNvPr id="3" name="Content Placeholder 2">
            <a:extLst>
              <a:ext uri="{FF2B5EF4-FFF2-40B4-BE49-F238E27FC236}">
                <a16:creationId xmlns:a16="http://schemas.microsoft.com/office/drawing/2014/main" id="{AA043B70-40ED-5D3E-C0AD-5B9AF6BB841A}"/>
              </a:ext>
            </a:extLst>
          </p:cNvPr>
          <p:cNvSpPr>
            <a:spLocks noGrp="1"/>
          </p:cNvSpPr>
          <p:nvPr>
            <p:ph idx="1"/>
          </p:nvPr>
        </p:nvSpPr>
        <p:spPr>
          <a:xfrm>
            <a:off x="841714" y="1652210"/>
            <a:ext cx="10508570" cy="4519990"/>
          </a:xfrm>
        </p:spPr>
        <p:txBody>
          <a:bodyPr vert="horz" lIns="91440" tIns="45720" rIns="91440" bIns="45720" rtlCol="0" anchor="t">
            <a:normAutofit/>
          </a:bodyPr>
          <a:lstStyle/>
          <a:p>
            <a:r>
              <a:rPr lang="en-US" sz="2400">
                <a:cs typeface="Calibri"/>
              </a:rPr>
              <a:t>In the Mid-Term presentation, we have discussed two algorithms – </a:t>
            </a:r>
            <a:r>
              <a:rPr lang="en-US" sz="2400" err="1">
                <a:cs typeface="Calibri"/>
              </a:rPr>
              <a:t>CascadeBAI</a:t>
            </a:r>
            <a:r>
              <a:rPr lang="en-US" sz="2400">
                <a:cs typeface="Calibri"/>
              </a:rPr>
              <a:t>(</a:t>
            </a:r>
            <a:r>
              <a:rPr lang="el-GR" sz="2400">
                <a:effectLst/>
              </a:rPr>
              <a:t>ε, δ, </a:t>
            </a:r>
            <a:r>
              <a:rPr lang="en-IN" sz="2400">
                <a:effectLst/>
              </a:rPr>
              <a:t>K</a:t>
            </a:r>
            <a:r>
              <a:rPr lang="en-US" sz="2400">
                <a:cs typeface="Calibri"/>
              </a:rPr>
              <a:t>) and CC-UCB(</a:t>
            </a:r>
            <a:r>
              <a:rPr lang="en-IN" sz="2400"/>
              <a:t>ϵ, </a:t>
            </a:r>
            <a:r>
              <a:rPr lang="en-IN" sz="2400" err="1"/>
              <a:t>ɑ</a:t>
            </a:r>
            <a:r>
              <a:rPr lang="en-IN" sz="2400"/>
              <a:t>).</a:t>
            </a:r>
          </a:p>
          <a:p>
            <a:r>
              <a:rPr lang="en-IN" sz="2400">
                <a:cs typeface="Calibri"/>
              </a:rPr>
              <a:t>The </a:t>
            </a:r>
            <a:r>
              <a:rPr lang="en-IN" sz="2400" err="1">
                <a:cs typeface="Calibri"/>
              </a:rPr>
              <a:t>CascadeBAI</a:t>
            </a:r>
            <a:r>
              <a:rPr lang="en-IN" sz="2400">
                <a:cs typeface="Calibri"/>
              </a:rPr>
              <a:t> algorithm gives the best arm with high probability of 1 – </a:t>
            </a:r>
            <a:r>
              <a:rPr lang="el-GR" sz="2400">
                <a:effectLst/>
              </a:rPr>
              <a:t>δ</a:t>
            </a:r>
            <a:r>
              <a:rPr lang="en-US" sz="2400">
                <a:effectLst/>
              </a:rPr>
              <a:t>, thus it follows a fixed-confidence setting, where it tries to minimize the number of time steps with fixed risk </a:t>
            </a:r>
            <a:r>
              <a:rPr lang="el-GR" sz="2400">
                <a:effectLst/>
              </a:rPr>
              <a:t>δ</a:t>
            </a:r>
            <a:r>
              <a:rPr lang="en-US" sz="2400">
                <a:effectLst/>
              </a:rPr>
              <a:t>.</a:t>
            </a:r>
          </a:p>
          <a:p>
            <a:r>
              <a:rPr lang="en-US" sz="2400">
                <a:cs typeface="Calibri"/>
              </a:rPr>
              <a:t>On the other hand, in CC-UCB, we found that the algorithm is based on fixed bound of regret, that is, fixed-budget setting, and tries to minimize the number of time steps within the regret parameter </a:t>
            </a:r>
            <a:r>
              <a:rPr lang="en-IN" sz="2400" err="1"/>
              <a:t>ɑ</a:t>
            </a:r>
            <a:r>
              <a:rPr lang="en-IN" sz="2400"/>
              <a:t>.</a:t>
            </a:r>
          </a:p>
          <a:p>
            <a:r>
              <a:rPr lang="en-US" sz="2400">
                <a:cs typeface="Calibri"/>
              </a:rPr>
              <a:t>In the upcoming slides, we will discuss the implementation of our algorithm in Python and then we will move to the analysis of time complexity bounds.</a:t>
            </a:r>
          </a:p>
        </p:txBody>
      </p:sp>
      <p:pic>
        <p:nvPicPr>
          <p:cNvPr id="16" name="Audio 15">
            <a:extLst>
              <a:ext uri="{FF2B5EF4-FFF2-40B4-BE49-F238E27FC236}">
                <a16:creationId xmlns:a16="http://schemas.microsoft.com/office/drawing/2014/main" id="{0C6E4786-6773-84CF-E4D4-753F2601A0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23028844"/>
      </p:ext>
    </p:extLst>
  </p:cSld>
  <p:clrMapOvr>
    <a:masterClrMapping/>
  </p:clrMapOvr>
  <mc:AlternateContent xmlns:mc="http://schemas.openxmlformats.org/markup-compatibility/2006" xmlns:p14="http://schemas.microsoft.com/office/powerpoint/2010/main">
    <mc:Choice Requires="p14">
      <p:transition spd="slow" p14:dur="2000" advTm="88555"/>
    </mc:Choice>
    <mc:Fallback xmlns="">
      <p:transition spd="slow" advTm="8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6"/>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6"/>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16"/>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16"/>
                                        </p:tgtEl>
                                      </p:cBhvr>
                                    </p:cmd>
                                  </p:childTnLst>
                                </p:cTn>
                              </p:par>
                            </p:childTnLst>
                          </p:cTn>
                        </p:par>
                        <p:par>
                          <p:cTn id="19" fill="hold">
                            <p:stCondLst>
                              <p:cond delay="0"/>
                            </p:stCondLst>
                            <p:childTnLst>
                              <p:par>
                                <p:cTn id="20" presetID="1" presetClass="mediacall" presetSubtype="0" fill="hold" nodeType="afterEffect">
                                  <p:stCondLst>
                                    <p:cond delay="0"/>
                                  </p:stCondLst>
                                  <p:childTnLst>
                                    <p:cmd type="call" cmd="playFrom(0.0)">
                                      <p:cBhvr>
                                        <p:cTn id="21" dur="1" fill="hold"/>
                                        <p:tgtEl>
                                          <p:spTgt spid="16"/>
                                        </p:tgtEl>
                                      </p:cBhvr>
                                    </p:cmd>
                                  </p:childTnLst>
                                </p:cTn>
                              </p:par>
                            </p:childTnLst>
                          </p:cTn>
                        </p:par>
                        <p:par>
                          <p:cTn id="22" fill="hold">
                            <p:stCondLst>
                              <p:cond delay="0"/>
                            </p:stCondLst>
                            <p:childTnLst>
                              <p:par>
                                <p:cTn id="23" presetID="1" presetClass="mediacall" presetSubtype="0" fill="hold" nodeType="afterEffect">
                                  <p:stCondLst>
                                    <p:cond delay="0"/>
                                  </p:stCondLst>
                                  <p:childTnLst>
                                    <p:cmd type="call" cmd="playFrom(0.0)">
                                      <p:cBhvr>
                                        <p:cTn id="24" dur="1" fill="hold"/>
                                        <p:tgtEl>
                                          <p:spTgt spid="16"/>
                                        </p:tgtEl>
                                      </p:cBhvr>
                                    </p:cmd>
                                  </p:childTnLst>
                                </p:cTn>
                              </p:par>
                            </p:childTnLst>
                          </p:cTn>
                        </p:par>
                        <p:par>
                          <p:cTn id="25" fill="hold">
                            <p:stCondLst>
                              <p:cond delay="0"/>
                            </p:stCondLst>
                            <p:childTnLst>
                              <p:par>
                                <p:cTn id="26" presetID="1" presetClass="mediacall" presetSubtype="0" fill="hold" nodeType="afterEffect">
                                  <p:stCondLst>
                                    <p:cond delay="0"/>
                                  </p:stCondLst>
                                  <p:childTnLst>
                                    <p:cmd type="call" cmd="playFrom(0.0)">
                                      <p:cBhvr>
                                        <p:cTn id="27"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1300-BB51-703B-B471-5B2E6C85396D}"/>
              </a:ext>
            </a:extLst>
          </p:cNvPr>
          <p:cNvSpPr>
            <a:spLocks noGrp="1"/>
          </p:cNvSpPr>
          <p:nvPr>
            <p:ph type="title"/>
          </p:nvPr>
        </p:nvSpPr>
        <p:spPr>
          <a:xfrm>
            <a:off x="891540" y="487680"/>
            <a:ext cx="10408920" cy="1473200"/>
          </a:xfrm>
        </p:spPr>
        <p:txBody>
          <a:bodyPr>
            <a:noAutofit/>
          </a:bodyPr>
          <a:lstStyle/>
          <a:p>
            <a:r>
              <a:rPr lang="en-US" sz="4400" b="1">
                <a:cs typeface="Calibri Light"/>
              </a:rPr>
              <a:t>Implementation of cc-</a:t>
            </a:r>
            <a:r>
              <a:rPr lang="en-US" sz="4400" b="1" err="1">
                <a:cs typeface="Calibri Light"/>
              </a:rPr>
              <a:t>ucb</a:t>
            </a:r>
            <a:r>
              <a:rPr lang="en-US" sz="4400" b="1">
                <a:cs typeface="Calibri Light"/>
              </a:rPr>
              <a:t> algorithm</a:t>
            </a:r>
            <a:endParaRPr lang="en-US" sz="4400" b="1"/>
          </a:p>
        </p:txBody>
      </p:sp>
      <p:sp>
        <p:nvSpPr>
          <p:cNvPr id="3" name="Content Placeholder 2">
            <a:extLst>
              <a:ext uri="{FF2B5EF4-FFF2-40B4-BE49-F238E27FC236}">
                <a16:creationId xmlns:a16="http://schemas.microsoft.com/office/drawing/2014/main" id="{AA043B70-40ED-5D3E-C0AD-5B9AF6BB841A}"/>
              </a:ext>
            </a:extLst>
          </p:cNvPr>
          <p:cNvSpPr>
            <a:spLocks noGrp="1"/>
          </p:cNvSpPr>
          <p:nvPr>
            <p:ph idx="1"/>
          </p:nvPr>
        </p:nvSpPr>
        <p:spPr>
          <a:xfrm>
            <a:off x="1030287" y="2225040"/>
            <a:ext cx="10131425" cy="3921760"/>
          </a:xfrm>
        </p:spPr>
        <p:txBody>
          <a:bodyPr vert="horz" lIns="91440" tIns="45720" rIns="91440" bIns="45720" rtlCol="0" anchor="t">
            <a:noAutofit/>
          </a:bodyPr>
          <a:lstStyle/>
          <a:p>
            <a:r>
              <a:rPr lang="en-US" sz="2400">
                <a:cs typeface="Calibri"/>
              </a:rPr>
              <a:t>For the CC-UCB algorithm setting, we assume that </a:t>
            </a:r>
            <a:r>
              <a:rPr lang="en-IN" sz="2400">
                <a:effectLst/>
              </a:rPr>
              <a:t>the expected value of </a:t>
            </a:r>
            <a:r>
              <a:rPr lang="en-IN" sz="2400" err="1">
                <a:effectLst/>
              </a:rPr>
              <a:t>X</a:t>
            </a:r>
            <a:r>
              <a:rPr lang="en-IN" sz="2400" baseline="-25000" err="1">
                <a:effectLst/>
              </a:rPr>
              <a:t>i,t</a:t>
            </a:r>
            <a:r>
              <a:rPr lang="en-IN" sz="2400" baseline="-25000">
                <a:effectLst/>
              </a:rPr>
              <a:t> </a:t>
            </a:r>
            <a:r>
              <a:rPr lang="en-IN" sz="2400">
                <a:effectLst/>
              </a:rPr>
              <a:t>(i.e., </a:t>
            </a:r>
            <a:r>
              <a:rPr lang="el-GR" sz="2400">
                <a:effectLst/>
              </a:rPr>
              <a:t>θ</a:t>
            </a:r>
            <a:r>
              <a:rPr lang="en-IN" sz="2400" baseline="-25000" err="1">
                <a:effectLst/>
              </a:rPr>
              <a:t>i</a:t>
            </a:r>
            <a:r>
              <a:rPr lang="en-IN" sz="2400">
                <a:effectLst/>
              </a:rPr>
              <a:t>) and cost </a:t>
            </a:r>
            <a:r>
              <a:rPr lang="en-IN" sz="2400" err="1">
                <a:effectLst/>
              </a:rPr>
              <a:t>Y</a:t>
            </a:r>
            <a:r>
              <a:rPr lang="en-IN" sz="2400" baseline="-25000" err="1">
                <a:effectLst/>
              </a:rPr>
              <a:t>i,t</a:t>
            </a:r>
            <a:r>
              <a:rPr lang="en-IN" sz="2400" baseline="-25000">
                <a:effectLst/>
              </a:rPr>
              <a:t> </a:t>
            </a:r>
            <a:r>
              <a:rPr lang="en-IN" sz="2400">
                <a:effectLst/>
              </a:rPr>
              <a:t>are unknown beforehand, and the specific value of </a:t>
            </a:r>
            <a:r>
              <a:rPr lang="en-IN" sz="2400" err="1">
                <a:effectLst/>
              </a:rPr>
              <a:t>X</a:t>
            </a:r>
            <a:r>
              <a:rPr lang="en-IN" sz="2400" baseline="-25000" err="1">
                <a:effectLst/>
              </a:rPr>
              <a:t>i,t</a:t>
            </a:r>
            <a:r>
              <a:rPr lang="en-IN" sz="2400" baseline="-25000">
                <a:effectLst/>
              </a:rPr>
              <a:t> </a:t>
            </a:r>
            <a:r>
              <a:rPr lang="en-IN" sz="2400">
                <a:effectLst/>
              </a:rPr>
              <a:t>and</a:t>
            </a:r>
            <a:r>
              <a:rPr lang="en-IN" sz="2400"/>
              <a:t> </a:t>
            </a:r>
            <a:r>
              <a:rPr lang="en-IN" sz="2400">
                <a:effectLst/>
              </a:rPr>
              <a:t>cost </a:t>
            </a:r>
            <a:r>
              <a:rPr lang="en-IN" sz="2400" err="1">
                <a:effectLst/>
              </a:rPr>
              <a:t>Y</a:t>
            </a:r>
            <a:r>
              <a:rPr lang="en-IN" sz="2400" baseline="-25000" err="1">
                <a:effectLst/>
              </a:rPr>
              <a:t>i,t</a:t>
            </a:r>
            <a:r>
              <a:rPr lang="en-IN" sz="2400" baseline="-25000">
                <a:effectLst/>
              </a:rPr>
              <a:t> </a:t>
            </a:r>
            <a:r>
              <a:rPr lang="en-IN" sz="2400">
                <a:effectLst/>
              </a:rPr>
              <a:t>is revealed to the learner once it is pulled.</a:t>
            </a:r>
          </a:p>
          <a:p>
            <a:r>
              <a:rPr lang="en-IN" sz="2400"/>
              <a:t>This algorithm is based on the theorem provided in the research paper, which states that</a:t>
            </a:r>
            <a:r>
              <a:rPr lang="en-IN" sz="2400">
                <a:effectLst/>
                <a:latin typeface="Times"/>
              </a:rPr>
              <a:t> </a:t>
            </a:r>
            <a:r>
              <a:rPr lang="en-IN" sz="2400">
                <a:effectLst/>
              </a:rPr>
              <a:t>ranking the arms in a descending order of </a:t>
            </a:r>
            <a:r>
              <a:rPr lang="el-GR" sz="2400">
                <a:effectLst/>
              </a:rPr>
              <a:t>θ</a:t>
            </a:r>
            <a:r>
              <a:rPr lang="en-IN" sz="2400" baseline="-25000" err="1">
                <a:effectLst/>
              </a:rPr>
              <a:t>i</a:t>
            </a:r>
            <a:r>
              <a:rPr lang="en-IN" sz="2400"/>
              <a:t>/</a:t>
            </a:r>
            <a:r>
              <a:rPr lang="en-IN" sz="2400">
                <a:effectLst/>
              </a:rPr>
              <a:t>c</a:t>
            </a:r>
            <a:r>
              <a:rPr lang="en-IN" sz="2400" baseline="-25000">
                <a:effectLst/>
              </a:rPr>
              <a:t>i</a:t>
            </a:r>
            <a:r>
              <a:rPr lang="en-IN" sz="2400">
                <a:effectLst/>
              </a:rPr>
              <a:t> and only including those with </a:t>
            </a:r>
            <a:r>
              <a:rPr lang="el-GR" sz="2400">
                <a:effectLst/>
              </a:rPr>
              <a:t>θ</a:t>
            </a:r>
            <a:r>
              <a:rPr lang="en-IN" sz="2400" baseline="-25000" err="1">
                <a:effectLst/>
              </a:rPr>
              <a:t>i</a:t>
            </a:r>
            <a:r>
              <a:rPr lang="en-IN" sz="2400"/>
              <a:t>/</a:t>
            </a:r>
            <a:r>
              <a:rPr lang="en-IN" sz="2400">
                <a:effectLst/>
              </a:rPr>
              <a:t>c</a:t>
            </a:r>
            <a:r>
              <a:rPr lang="en-IN" sz="2400" baseline="-25000">
                <a:effectLst/>
              </a:rPr>
              <a:t>i</a:t>
            </a:r>
            <a:r>
              <a:rPr lang="en-IN" sz="2400">
                <a:effectLst/>
              </a:rPr>
              <a:t> &gt; 1 in I* achieves a balanced trade-off between maximizing the expected net reward from the current arm (i.e., </a:t>
            </a:r>
            <a:r>
              <a:rPr lang="el-GR" sz="2400">
                <a:effectLst/>
              </a:rPr>
              <a:t>θ</a:t>
            </a:r>
            <a:r>
              <a:rPr lang="en-IN" sz="2400" baseline="-25000" err="1">
                <a:effectLst/>
              </a:rPr>
              <a:t>i</a:t>
            </a:r>
            <a:r>
              <a:rPr lang="en-IN" sz="2400">
                <a:effectLst/>
              </a:rPr>
              <a:t> − c</a:t>
            </a:r>
            <a:r>
              <a:rPr lang="en-IN" sz="2400" baseline="-25000">
                <a:effectLst/>
              </a:rPr>
              <a:t>i</a:t>
            </a:r>
            <a:r>
              <a:rPr lang="en-IN" sz="2400">
                <a:effectLst/>
              </a:rPr>
              <a:t>) and maximizing the cumulative net reward from the remaining arms in I* if the current arm has state 0.</a:t>
            </a:r>
            <a:endParaRPr lang="en-IN" sz="2400"/>
          </a:p>
        </p:txBody>
      </p:sp>
      <p:pic>
        <p:nvPicPr>
          <p:cNvPr id="11" name="Audio 10">
            <a:extLst>
              <a:ext uri="{FF2B5EF4-FFF2-40B4-BE49-F238E27FC236}">
                <a16:creationId xmlns:a16="http://schemas.microsoft.com/office/drawing/2014/main" id="{DC916428-8923-3C5F-4151-1176A17A00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93136652"/>
      </p:ext>
    </p:extLst>
  </p:cSld>
  <p:clrMapOvr>
    <a:masterClrMapping/>
  </p:clrMapOvr>
  <mc:AlternateContent xmlns:mc="http://schemas.openxmlformats.org/markup-compatibility/2006" xmlns:p14="http://schemas.microsoft.com/office/powerpoint/2010/main">
    <mc:Choice Requires="p14">
      <p:transition spd="slow" p14:dur="2000" advTm="116048"/>
    </mc:Choice>
    <mc:Fallback xmlns="">
      <p:transition spd="slow" advTm="116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1"/>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1300-BB51-703B-B471-5B2E6C85396D}"/>
              </a:ext>
            </a:extLst>
          </p:cNvPr>
          <p:cNvSpPr>
            <a:spLocks noGrp="1"/>
          </p:cNvSpPr>
          <p:nvPr>
            <p:ph type="title"/>
          </p:nvPr>
        </p:nvSpPr>
        <p:spPr>
          <a:xfrm>
            <a:off x="891540" y="487680"/>
            <a:ext cx="10408920" cy="1473200"/>
          </a:xfrm>
        </p:spPr>
        <p:txBody>
          <a:bodyPr>
            <a:noAutofit/>
          </a:bodyPr>
          <a:lstStyle/>
          <a:p>
            <a:r>
              <a:rPr lang="en-US" sz="4400" b="1">
                <a:cs typeface="Calibri Light"/>
              </a:rPr>
              <a:t>Implementation of cc-</a:t>
            </a:r>
            <a:r>
              <a:rPr lang="en-US" sz="4400" b="1" err="1">
                <a:cs typeface="Calibri Light"/>
              </a:rPr>
              <a:t>ucb</a:t>
            </a:r>
            <a:r>
              <a:rPr lang="en-US" sz="4400" b="1">
                <a:cs typeface="Calibri Light"/>
              </a:rPr>
              <a:t> algorithm</a:t>
            </a:r>
            <a:endParaRPr lang="en-US" sz="4400" b="1"/>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43B70-40ED-5D3E-C0AD-5B9AF6BB841A}"/>
                  </a:ext>
                </a:extLst>
              </p:cNvPr>
              <p:cNvSpPr>
                <a:spLocks noGrp="1"/>
              </p:cNvSpPr>
              <p:nvPr>
                <p:ph idx="1"/>
              </p:nvPr>
            </p:nvSpPr>
            <p:spPr>
              <a:xfrm>
                <a:off x="1030287" y="2253794"/>
                <a:ext cx="10131425" cy="3713305"/>
              </a:xfrm>
            </p:spPr>
            <p:txBody>
              <a:bodyPr vert="horz" lIns="91440" tIns="45720" rIns="91440" bIns="45720" rtlCol="0" anchor="t">
                <a:noAutofit/>
              </a:bodyPr>
              <a:lstStyle/>
              <a:p>
                <a:r>
                  <a:rPr lang="en-IN" sz="2400">
                    <a:latin typeface="Calibri" panose="020F0502020204030204" pitchFamily="34" charset="0"/>
                    <a:cs typeface="Calibri" panose="020F0502020204030204" pitchFamily="34" charset="0"/>
                  </a:rPr>
                  <a:t>T</a:t>
                </a:r>
                <a:r>
                  <a:rPr lang="en-IN" sz="2400">
                    <a:effectLst/>
                    <a:latin typeface="Calibri" panose="020F0502020204030204" pitchFamily="34" charset="0"/>
                    <a:cs typeface="Calibri" panose="020F0502020204030204" pitchFamily="34" charset="0"/>
                  </a:rPr>
                  <a:t>o rank </a:t>
                </a:r>
                <a:r>
                  <a:rPr lang="el-GR" sz="2400">
                    <a:effectLst/>
                    <a:latin typeface="Calibri" panose="020F0502020204030204" pitchFamily="34" charset="0"/>
                    <a:cs typeface="Calibri" panose="020F0502020204030204" pitchFamily="34" charset="0"/>
                  </a:rPr>
                  <a:t>θ</a:t>
                </a:r>
                <a:r>
                  <a:rPr lang="en-IN" sz="2400" err="1">
                    <a:effectLst/>
                    <a:latin typeface="Calibri" panose="020F0502020204030204" pitchFamily="34" charset="0"/>
                    <a:cs typeface="Calibri" panose="020F0502020204030204" pitchFamily="34" charset="0"/>
                  </a:rPr>
                  <a:t>i</a:t>
                </a:r>
                <a:r>
                  <a:rPr lang="en-IN" sz="2400">
                    <a:effectLst/>
                    <a:latin typeface="Calibri" panose="020F0502020204030204" pitchFamily="34" charset="0"/>
                    <a:cs typeface="Calibri" panose="020F0502020204030204" pitchFamily="34" charset="0"/>
                  </a:rPr>
                  <a:t>/ci and compare it with threshold 1 for exploitation, we use a UCB-type indexing policy, which gives true estimate of </a:t>
                </a:r>
                <a:r>
                  <a:rPr lang="el-GR" sz="2400">
                    <a:effectLst/>
                    <a:latin typeface="Calibri" panose="020F0502020204030204" pitchFamily="34" charset="0"/>
                    <a:cs typeface="Calibri" panose="020F0502020204030204" pitchFamily="34" charset="0"/>
                  </a:rPr>
                  <a:t>θ</a:t>
                </a:r>
                <a:r>
                  <a:rPr lang="en-IN" sz="2400" err="1">
                    <a:effectLst/>
                    <a:latin typeface="Calibri" panose="020F0502020204030204" pitchFamily="34" charset="0"/>
                    <a:cs typeface="Calibri" panose="020F0502020204030204" pitchFamily="34" charset="0"/>
                  </a:rPr>
                  <a:t>i</a:t>
                </a:r>
                <a:r>
                  <a:rPr lang="en-IN" sz="2400">
                    <a:effectLst/>
                    <a:latin typeface="Calibri" panose="020F0502020204030204" pitchFamily="34" charset="0"/>
                    <a:cs typeface="Calibri" panose="020F0502020204030204" pitchFamily="34" charset="0"/>
                  </a:rPr>
                  <a:t>/ci for all the arms in I*.</a:t>
                </a:r>
              </a:p>
              <a:p>
                <a:r>
                  <a:rPr lang="en-IN" sz="2400">
                    <a:latin typeface="Calibri" panose="020F0502020204030204" pitchFamily="34" charset="0"/>
                    <a:cs typeface="Calibri" panose="020F0502020204030204" pitchFamily="34" charset="0"/>
                  </a:rPr>
                  <a:t>The algorithm aims to minimize cumulative regret, which represents the difference between the rewards obtained and the maximum possible rewards that could have been obtained.</a:t>
                </a:r>
              </a:p>
              <a:p>
                <a:r>
                  <a:rPr lang="en-IN" sz="2400">
                    <a:latin typeface="Calibri" panose="020F0502020204030204" pitchFamily="34" charset="0"/>
                    <a:cs typeface="Calibri" panose="020F0502020204030204" pitchFamily="34" charset="0"/>
                  </a:rPr>
                  <a:t>From this algorithm, we </a:t>
                </a:r>
                <a:r>
                  <a:rPr lang="en-IN" sz="2400">
                    <a:effectLst/>
                  </a:rPr>
                  <a:t>get the </a:t>
                </a:r>
                <a:r>
                  <a:rPr lang="en-IN" sz="2400"/>
                  <a:t>values of </a:t>
                </a:r>
                <a:r>
                  <a:rPr lang="en-IN" sz="2400" err="1"/>
                  <a:t>N</a:t>
                </a:r>
                <a:r>
                  <a:rPr lang="en-IN" sz="2400" baseline="-25000" err="1"/>
                  <a:t>i,t</a:t>
                </a:r>
                <a:r>
                  <a:rPr lang="en-IN" sz="2400" baseline="-25000"/>
                  <a:t> </a:t>
                </a:r>
                <a14:m>
                  <m:oMath xmlns:m="http://schemas.openxmlformats.org/officeDocument/2006/math">
                    <m:r>
                      <a:rPr lang="en-US" sz="2400" b="0" i="0" smtClean="0">
                        <a:effectLst/>
                        <a:latin typeface="Cambria Math" panose="02040503050406030204" pitchFamily="18" charset="0"/>
                      </a:rPr>
                      <m:t>,</m:t>
                    </m:r>
                    <m:acc>
                      <m:accPr>
                        <m:chr m:val="̂"/>
                        <m:ctrlPr>
                          <a:rPr lang="en-IN" sz="2400" i="1" smtClean="0">
                            <a:effectLst/>
                            <a:latin typeface="Cambria Math" panose="02040503050406030204" pitchFamily="18" charset="0"/>
                          </a:rPr>
                        </m:ctrlPr>
                      </m:accPr>
                      <m:e>
                        <m:r>
                          <m:rPr>
                            <m:nor/>
                          </m:rPr>
                          <a:rPr lang="en-IN" sz="2400" dirty="0"/>
                          <m:t>𝜃</m:t>
                        </m:r>
                      </m:e>
                    </m:acc>
                  </m:oMath>
                </a14:m>
                <a:r>
                  <a:rPr lang="en-IN" sz="2400">
                    <a:effectLst/>
                  </a:rPr>
                  <a:t>, </a:t>
                </a:r>
                <a14:m>
                  <m:oMath xmlns:m="http://schemas.openxmlformats.org/officeDocument/2006/math">
                    <m:acc>
                      <m:accPr>
                        <m:chr m:val="̂"/>
                        <m:ctrlPr>
                          <a:rPr lang="en-IN" sz="2400" i="1">
                            <a:latin typeface="Cambria Math" panose="02040503050406030204" pitchFamily="18" charset="0"/>
                          </a:rPr>
                        </m:ctrlPr>
                      </m:accPr>
                      <m:e>
                        <m:r>
                          <a:rPr lang="en-US" sz="2400" i="1">
                            <a:latin typeface="Cambria Math" panose="02040503050406030204" pitchFamily="18" charset="0"/>
                          </a:rPr>
                          <m:t>𝑐</m:t>
                        </m:r>
                      </m:e>
                    </m:acc>
                  </m:oMath>
                </a14:m>
                <a:r>
                  <a:rPr lang="en-IN" sz="2400">
                    <a:effectLst/>
                  </a:rPr>
                  <a:t> and I*, which will be used to carry out the theoretical analysis of th</a:t>
                </a:r>
                <a:r>
                  <a:rPr lang="en-IN" sz="2400"/>
                  <a:t>e time complexity for the CC-UCB algorithm.</a:t>
                </a:r>
                <a:endParaRPr lang="en-IN" sz="2400">
                  <a:effectLst/>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AA043B70-40ED-5D3E-C0AD-5B9AF6BB841A}"/>
                  </a:ext>
                </a:extLst>
              </p:cNvPr>
              <p:cNvSpPr>
                <a:spLocks noGrp="1" noRot="1" noChangeAspect="1" noMove="1" noResize="1" noEditPoints="1" noAdjustHandles="1" noChangeArrowheads="1" noChangeShapeType="1" noTextEdit="1"/>
              </p:cNvSpPr>
              <p:nvPr>
                <p:ph idx="1"/>
              </p:nvPr>
            </p:nvSpPr>
            <p:spPr>
              <a:xfrm>
                <a:off x="1030287" y="2253794"/>
                <a:ext cx="10131425" cy="3713305"/>
              </a:xfrm>
              <a:blipFill>
                <a:blip r:embed="rId5"/>
                <a:stretch>
                  <a:fillRect l="-782" t="-1314" r="-1023"/>
                </a:stretch>
              </a:blipFill>
            </p:spPr>
            <p:txBody>
              <a:bodyPr/>
              <a:lstStyle/>
              <a:p>
                <a:r>
                  <a:rPr lang="en-US">
                    <a:noFill/>
                  </a:rPr>
                  <a:t> </a:t>
                </a:r>
              </a:p>
            </p:txBody>
          </p:sp>
        </mc:Fallback>
      </mc:AlternateContent>
      <p:pic>
        <p:nvPicPr>
          <p:cNvPr id="14" name="Audio 13">
            <a:extLst>
              <a:ext uri="{FF2B5EF4-FFF2-40B4-BE49-F238E27FC236}">
                <a16:creationId xmlns:a16="http://schemas.microsoft.com/office/drawing/2014/main" id="{ABF3D68A-57E7-8336-5688-AB34221030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07262699"/>
      </p:ext>
    </p:extLst>
  </p:cSld>
  <p:clrMapOvr>
    <a:masterClrMapping/>
  </p:clrMapOvr>
  <mc:AlternateContent xmlns:mc="http://schemas.openxmlformats.org/markup-compatibility/2006" xmlns:p14="http://schemas.microsoft.com/office/powerpoint/2010/main">
    <mc:Choice Requires="p14">
      <p:transition spd="slow" p14:dur="2000" advTm="89107"/>
    </mc:Choice>
    <mc:Fallback xmlns="">
      <p:transition spd="slow" advTm="89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4"/>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4"/>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14"/>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14"/>
                                        </p:tgtEl>
                                      </p:cBhvr>
                                    </p:cmd>
                                  </p:childTnLst>
                                </p:cTn>
                              </p:par>
                            </p:childTnLst>
                          </p:cTn>
                        </p:par>
                        <p:par>
                          <p:cTn id="19" fill="hold">
                            <p:stCondLst>
                              <p:cond delay="0"/>
                            </p:stCondLst>
                            <p:childTnLst>
                              <p:par>
                                <p:cTn id="20" presetID="1" presetClass="mediacall" presetSubtype="0" fill="hold" nodeType="afterEffect">
                                  <p:stCondLst>
                                    <p:cond delay="0"/>
                                  </p:stCondLst>
                                  <p:childTnLst>
                                    <p:cmd type="call" cmd="playFrom(0.0)">
                                      <p:cBhvr>
                                        <p:cTn id="21"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1300-BB51-703B-B471-5B2E6C85396D}"/>
              </a:ext>
            </a:extLst>
          </p:cNvPr>
          <p:cNvSpPr>
            <a:spLocks noGrp="1"/>
          </p:cNvSpPr>
          <p:nvPr>
            <p:ph type="title"/>
          </p:nvPr>
        </p:nvSpPr>
        <p:spPr>
          <a:xfrm>
            <a:off x="825909" y="808055"/>
            <a:ext cx="3979205" cy="1453363"/>
          </a:xfrm>
        </p:spPr>
        <p:txBody>
          <a:bodyPr>
            <a:normAutofit/>
          </a:bodyPr>
          <a:lstStyle/>
          <a:p>
            <a:r>
              <a:rPr lang="en-US" sz="4000" b="1">
                <a:cs typeface="Calibri Light"/>
              </a:rPr>
              <a:t>Explanation of python code</a:t>
            </a:r>
            <a:endParaRPr lang="en-US" sz="4000" b="1"/>
          </a:p>
        </p:txBody>
      </p:sp>
      <p:sp>
        <p:nvSpPr>
          <p:cNvPr id="3" name="Content Placeholder 2">
            <a:extLst>
              <a:ext uri="{FF2B5EF4-FFF2-40B4-BE49-F238E27FC236}">
                <a16:creationId xmlns:a16="http://schemas.microsoft.com/office/drawing/2014/main" id="{AA043B70-40ED-5D3E-C0AD-5B9AF6BB841A}"/>
              </a:ext>
            </a:extLst>
          </p:cNvPr>
          <p:cNvSpPr>
            <a:spLocks noGrp="1"/>
          </p:cNvSpPr>
          <p:nvPr>
            <p:ph idx="1"/>
          </p:nvPr>
        </p:nvSpPr>
        <p:spPr>
          <a:xfrm>
            <a:off x="802178" y="2438400"/>
            <a:ext cx="4002936" cy="2690648"/>
          </a:xfrm>
        </p:spPr>
        <p:txBody>
          <a:bodyPr vert="horz" lIns="91440" tIns="45720" rIns="91440" bIns="45720" rtlCol="0">
            <a:normAutofit/>
          </a:bodyPr>
          <a:lstStyle/>
          <a:p>
            <a:r>
              <a:rPr lang="en-IN" sz="2400"/>
              <a:t>We define a function to initialize the required parameters with null values.</a:t>
            </a:r>
          </a:p>
          <a:p>
            <a:r>
              <a:rPr lang="en-IN" sz="2400"/>
              <a:t>We have defined the confidence radius </a:t>
            </a:r>
            <a:r>
              <a:rPr lang="en-IN" sz="2400" err="1"/>
              <a:t>u</a:t>
            </a:r>
            <a:r>
              <a:rPr lang="en-IN" sz="2400" baseline="-25000" err="1"/>
              <a:t>i,t</a:t>
            </a:r>
            <a:r>
              <a:rPr lang="en-IN" sz="2400" baseline="-25000"/>
              <a:t> </a:t>
            </a:r>
            <a:r>
              <a:rPr lang="en-IN" sz="2400"/>
              <a:t>as given in the research paper.</a:t>
            </a:r>
          </a:p>
        </p:txBody>
      </p:sp>
      <p:pic>
        <p:nvPicPr>
          <p:cNvPr id="7" name="Picture 6" descr="A black square and square root of a mathematical equation&#10;&#10;Description automatically generated">
            <a:extLst>
              <a:ext uri="{FF2B5EF4-FFF2-40B4-BE49-F238E27FC236}">
                <a16:creationId xmlns:a16="http://schemas.microsoft.com/office/drawing/2014/main" id="{B078686C-F1DE-F3F6-17EA-5CCAA4D3300F}"/>
              </a:ext>
            </a:extLst>
          </p:cNvPr>
          <p:cNvPicPr>
            <a:picLocks noChangeAspect="1"/>
          </p:cNvPicPr>
          <p:nvPr/>
        </p:nvPicPr>
        <p:blipFill>
          <a:blip r:embed="rId6"/>
          <a:stretch>
            <a:fillRect/>
          </a:stretch>
        </p:blipFill>
        <p:spPr>
          <a:xfrm>
            <a:off x="1699347" y="5211598"/>
            <a:ext cx="1676400" cy="647700"/>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2AA941E0-41B4-BE18-5A2F-D90BC0329034}"/>
              </a:ext>
            </a:extLst>
          </p:cNvPr>
          <p:cNvPicPr>
            <a:picLocks noChangeAspect="1"/>
          </p:cNvPicPr>
          <p:nvPr/>
        </p:nvPicPr>
        <p:blipFill>
          <a:blip r:embed="rId7"/>
          <a:stretch>
            <a:fillRect/>
          </a:stretch>
        </p:blipFill>
        <p:spPr>
          <a:xfrm>
            <a:off x="5578803" y="1207304"/>
            <a:ext cx="6223000" cy="2362200"/>
          </a:xfrm>
          <a:prstGeom prst="rect">
            <a:avLst/>
          </a:prstGeom>
        </p:spPr>
      </p:pic>
      <p:pic>
        <p:nvPicPr>
          <p:cNvPr id="11" name="Picture 10" descr="A close-up of a computer code&#10;&#10;Description automatically generated">
            <a:extLst>
              <a:ext uri="{FF2B5EF4-FFF2-40B4-BE49-F238E27FC236}">
                <a16:creationId xmlns:a16="http://schemas.microsoft.com/office/drawing/2014/main" id="{6CB49D70-42F0-D24F-8D2B-7C03E246C2A4}"/>
              </a:ext>
            </a:extLst>
          </p:cNvPr>
          <p:cNvPicPr>
            <a:picLocks noChangeAspect="1"/>
          </p:cNvPicPr>
          <p:nvPr/>
        </p:nvPicPr>
        <p:blipFill>
          <a:blip r:embed="rId8"/>
          <a:stretch>
            <a:fillRect/>
          </a:stretch>
        </p:blipFill>
        <p:spPr>
          <a:xfrm>
            <a:off x="5917407" y="4274645"/>
            <a:ext cx="5650550" cy="1873907"/>
          </a:xfrm>
          <a:prstGeom prst="rect">
            <a:avLst/>
          </a:prstGeom>
        </p:spPr>
      </p:pic>
      <p:pic>
        <p:nvPicPr>
          <p:cNvPr id="13" name="Audio 12">
            <a:extLst>
              <a:ext uri="{FF2B5EF4-FFF2-40B4-BE49-F238E27FC236}">
                <a16:creationId xmlns:a16="http://schemas.microsoft.com/office/drawing/2014/main" id="{70A1C4D5-0B85-F63D-651B-9DC89998756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33686367"/>
      </p:ext>
    </p:extLst>
  </p:cSld>
  <p:clrMapOvr>
    <a:masterClrMapping/>
  </p:clrMapOvr>
  <mc:AlternateContent xmlns:mc="http://schemas.openxmlformats.org/markup-compatibility/2006" xmlns:p14="http://schemas.microsoft.com/office/powerpoint/2010/main">
    <mc:Choice Requires="p14">
      <p:transition spd="slow" p14:dur="2000" advTm="50049"/>
    </mc:Choice>
    <mc:Fallback xmlns="">
      <p:transition spd="slow" advTm="50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3"/>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3"/>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13"/>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1300-BB51-703B-B471-5B2E6C85396D}"/>
              </a:ext>
            </a:extLst>
          </p:cNvPr>
          <p:cNvSpPr>
            <a:spLocks noGrp="1"/>
          </p:cNvSpPr>
          <p:nvPr>
            <p:ph type="title"/>
          </p:nvPr>
        </p:nvSpPr>
        <p:spPr>
          <a:xfrm>
            <a:off x="825909" y="808055"/>
            <a:ext cx="3979205" cy="1453363"/>
          </a:xfrm>
        </p:spPr>
        <p:txBody>
          <a:bodyPr>
            <a:normAutofit/>
          </a:bodyPr>
          <a:lstStyle/>
          <a:p>
            <a:r>
              <a:rPr lang="en-US" sz="4000" b="1">
                <a:cs typeface="Calibri Light"/>
              </a:rPr>
              <a:t>Explanation of python code</a:t>
            </a:r>
            <a:endParaRPr lang="en-US" sz="4000" b="1"/>
          </a:p>
        </p:txBody>
      </p:sp>
      <p:sp>
        <p:nvSpPr>
          <p:cNvPr id="3" name="Content Placeholder 2">
            <a:extLst>
              <a:ext uri="{FF2B5EF4-FFF2-40B4-BE49-F238E27FC236}">
                <a16:creationId xmlns:a16="http://schemas.microsoft.com/office/drawing/2014/main" id="{AA043B70-40ED-5D3E-C0AD-5B9AF6BB841A}"/>
              </a:ext>
            </a:extLst>
          </p:cNvPr>
          <p:cNvSpPr>
            <a:spLocks noGrp="1"/>
          </p:cNvSpPr>
          <p:nvPr>
            <p:ph idx="1"/>
          </p:nvPr>
        </p:nvSpPr>
        <p:spPr>
          <a:xfrm>
            <a:off x="802178" y="2438400"/>
            <a:ext cx="4002936" cy="3720662"/>
          </a:xfrm>
        </p:spPr>
        <p:txBody>
          <a:bodyPr vert="horz" lIns="91440" tIns="45720" rIns="91440" bIns="45720" rtlCol="0">
            <a:normAutofit/>
          </a:bodyPr>
          <a:lstStyle/>
          <a:p>
            <a:r>
              <a:rPr lang="en-IN" sz="2400" dirty="0"/>
              <a:t>The CC-UCB function takes four parameter – epsilon (ϵ), alpha (</a:t>
            </a:r>
            <a:r>
              <a:rPr lang="en-IN" sz="2400" dirty="0" err="1"/>
              <a:t>ɑ</a:t>
            </a:r>
            <a:r>
              <a:rPr lang="en-IN" sz="2400" dirty="0"/>
              <a:t>), number of arms (K) and total time steps (T).</a:t>
            </a:r>
          </a:p>
          <a:p>
            <a:r>
              <a:rPr lang="en-IN" sz="2400" dirty="0"/>
              <a:t>For the first run, we pull all the arms one-by-one, to observe the values of state and cost.</a:t>
            </a:r>
          </a:p>
        </p:txBody>
      </p:sp>
      <p:pic>
        <p:nvPicPr>
          <p:cNvPr id="4" name="Picture 3" descr="A screenshot of a computer code&#10;&#10;Description automatically generated">
            <a:extLst>
              <a:ext uri="{FF2B5EF4-FFF2-40B4-BE49-F238E27FC236}">
                <a16:creationId xmlns:a16="http://schemas.microsoft.com/office/drawing/2014/main" id="{6E49C063-34D0-D567-EB1C-33F1C53B33C3}"/>
              </a:ext>
            </a:extLst>
          </p:cNvPr>
          <p:cNvPicPr>
            <a:picLocks noChangeAspect="1"/>
          </p:cNvPicPr>
          <p:nvPr/>
        </p:nvPicPr>
        <p:blipFill>
          <a:blip r:embed="rId6"/>
          <a:stretch>
            <a:fillRect/>
          </a:stretch>
        </p:blipFill>
        <p:spPr>
          <a:xfrm>
            <a:off x="4950372" y="2165130"/>
            <a:ext cx="6909020" cy="372066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Audio 8">
            <a:extLst>
              <a:ext uri="{FF2B5EF4-FFF2-40B4-BE49-F238E27FC236}">
                <a16:creationId xmlns:a16="http://schemas.microsoft.com/office/drawing/2014/main" id="{EDDEDB8C-68AB-DC0F-AB05-1D4E76DDC8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48376324"/>
      </p:ext>
    </p:extLst>
  </p:cSld>
  <p:clrMapOvr>
    <a:masterClrMapping/>
  </p:clrMapOvr>
  <mc:AlternateContent xmlns:mc="http://schemas.openxmlformats.org/markup-compatibility/2006" xmlns:p14="http://schemas.microsoft.com/office/powerpoint/2010/main">
    <mc:Choice Requires="p14">
      <p:transition spd="slow" p14:dur="2000" advTm="96233"/>
    </mc:Choice>
    <mc:Fallback xmlns="">
      <p:transition spd="slow" advTm="96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9"/>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9"/>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9"/>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1300-BB51-703B-B471-5B2E6C85396D}"/>
              </a:ext>
            </a:extLst>
          </p:cNvPr>
          <p:cNvSpPr>
            <a:spLocks noGrp="1"/>
          </p:cNvSpPr>
          <p:nvPr>
            <p:ph type="title"/>
          </p:nvPr>
        </p:nvSpPr>
        <p:spPr>
          <a:xfrm>
            <a:off x="591864" y="1066800"/>
            <a:ext cx="3959771" cy="1237155"/>
          </a:xfrm>
        </p:spPr>
        <p:txBody>
          <a:bodyPr anchor="b">
            <a:noAutofit/>
          </a:bodyPr>
          <a:lstStyle/>
          <a:p>
            <a:r>
              <a:rPr lang="en-US" sz="4000" b="1">
                <a:cs typeface="Calibri Light"/>
              </a:rPr>
              <a:t>Explanation of python code</a:t>
            </a:r>
            <a:endParaRPr lang="en-US" sz="4000" b="1"/>
          </a:p>
        </p:txBody>
      </p:sp>
      <p:sp>
        <p:nvSpPr>
          <p:cNvPr id="3" name="Content Placeholder 2">
            <a:extLst>
              <a:ext uri="{FF2B5EF4-FFF2-40B4-BE49-F238E27FC236}">
                <a16:creationId xmlns:a16="http://schemas.microsoft.com/office/drawing/2014/main" id="{AA043B70-40ED-5D3E-C0AD-5B9AF6BB841A}"/>
              </a:ext>
            </a:extLst>
          </p:cNvPr>
          <p:cNvSpPr>
            <a:spLocks noGrp="1"/>
          </p:cNvSpPr>
          <p:nvPr>
            <p:ph idx="1"/>
          </p:nvPr>
        </p:nvSpPr>
        <p:spPr>
          <a:xfrm>
            <a:off x="685799" y="2463362"/>
            <a:ext cx="3771899" cy="3937438"/>
          </a:xfrm>
        </p:spPr>
        <p:txBody>
          <a:bodyPr vert="horz" lIns="91440" tIns="45720" rIns="91440" bIns="45720" rtlCol="0" anchor="t">
            <a:noAutofit/>
          </a:bodyPr>
          <a:lstStyle/>
          <a:p>
            <a:r>
              <a:rPr lang="en-IN" sz="2400" dirty="0"/>
              <a:t>We calculate the confidence bounds (UCB and LCB) and compare their ratio with 1 to check the optimality of arms.</a:t>
            </a:r>
          </a:p>
          <a:p>
            <a:r>
              <a:rPr lang="en-IN" sz="2400" dirty="0"/>
              <a:t>We add all the optimal arms for time t to set I</a:t>
            </a:r>
            <a:r>
              <a:rPr lang="en-IN" sz="2400" baseline="-25000" dirty="0"/>
              <a:t>t </a:t>
            </a:r>
            <a:r>
              <a:rPr lang="en-IN" sz="2400" dirty="0"/>
              <a:t>and sort it in the descending order.</a:t>
            </a:r>
            <a:endParaRPr lang="en-IN" sz="2400" baseline="-25000" dirty="0"/>
          </a:p>
        </p:txBody>
      </p:sp>
      <p:pic>
        <p:nvPicPr>
          <p:cNvPr id="6" name="Picture 5" descr="A screenshot of a computer code&#10;&#10;Description automatically generated">
            <a:extLst>
              <a:ext uri="{FF2B5EF4-FFF2-40B4-BE49-F238E27FC236}">
                <a16:creationId xmlns:a16="http://schemas.microsoft.com/office/drawing/2014/main" id="{55C83DA2-8B02-A948-67C5-6EFEE0E56208}"/>
              </a:ext>
            </a:extLst>
          </p:cNvPr>
          <p:cNvPicPr>
            <a:picLocks noChangeAspect="1"/>
          </p:cNvPicPr>
          <p:nvPr/>
        </p:nvPicPr>
        <p:blipFill>
          <a:blip r:embed="rId6"/>
          <a:stretch>
            <a:fillRect/>
          </a:stretch>
        </p:blipFill>
        <p:spPr>
          <a:xfrm>
            <a:off x="4551636" y="851338"/>
            <a:ext cx="7205154" cy="532874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 name="Audio 9">
            <a:extLst>
              <a:ext uri="{FF2B5EF4-FFF2-40B4-BE49-F238E27FC236}">
                <a16:creationId xmlns:a16="http://schemas.microsoft.com/office/drawing/2014/main" id="{F5E691F6-7D61-55BF-61A8-1EEE180AFC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08271043"/>
      </p:ext>
    </p:extLst>
  </p:cSld>
  <p:clrMapOvr>
    <a:masterClrMapping/>
  </p:clrMapOvr>
  <mc:AlternateContent xmlns:mc="http://schemas.openxmlformats.org/markup-compatibility/2006" xmlns:p14="http://schemas.microsoft.com/office/powerpoint/2010/main">
    <mc:Choice Requires="p14">
      <p:transition spd="slow" p14:dur="2000" advTm="103362"/>
    </mc:Choice>
    <mc:Fallback xmlns="">
      <p:transition spd="slow" advTm="103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0"/>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0"/>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1300-BB51-703B-B471-5B2E6C85396D}"/>
              </a:ext>
            </a:extLst>
          </p:cNvPr>
          <p:cNvSpPr>
            <a:spLocks noGrp="1"/>
          </p:cNvSpPr>
          <p:nvPr>
            <p:ph type="title"/>
          </p:nvPr>
        </p:nvSpPr>
        <p:spPr>
          <a:xfrm>
            <a:off x="591864" y="1066800"/>
            <a:ext cx="3959771" cy="1237155"/>
          </a:xfrm>
        </p:spPr>
        <p:txBody>
          <a:bodyPr anchor="b">
            <a:noAutofit/>
          </a:bodyPr>
          <a:lstStyle/>
          <a:p>
            <a:r>
              <a:rPr lang="en-US" sz="4000" b="1">
                <a:cs typeface="Calibri Light"/>
              </a:rPr>
              <a:t>Explanation of python code</a:t>
            </a:r>
            <a:endParaRPr lang="en-US" sz="4000" b="1"/>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43B70-40ED-5D3E-C0AD-5B9AF6BB841A}"/>
                  </a:ext>
                </a:extLst>
              </p:cNvPr>
              <p:cNvSpPr>
                <a:spLocks noGrp="1"/>
              </p:cNvSpPr>
              <p:nvPr>
                <p:ph idx="1"/>
              </p:nvPr>
            </p:nvSpPr>
            <p:spPr>
              <a:xfrm>
                <a:off x="685799" y="2463362"/>
                <a:ext cx="3771899" cy="3937438"/>
              </a:xfrm>
            </p:spPr>
            <p:txBody>
              <a:bodyPr vert="horz" lIns="91440" tIns="45720" rIns="91440" bIns="45720" rtlCol="0" anchor="t">
                <a:noAutofit/>
              </a:bodyPr>
              <a:lstStyle/>
              <a:p>
                <a:r>
                  <a:rPr lang="en-IN" sz="2400" dirty="0"/>
                  <a:t>Now, we explore each arm in I</a:t>
                </a:r>
                <a:r>
                  <a:rPr lang="en-IN" sz="2400" baseline="-25000" dirty="0"/>
                  <a:t>t</a:t>
                </a:r>
                <a:r>
                  <a:rPr lang="en-IN" sz="2400" dirty="0"/>
                  <a:t> and observe its reward and cost, if the reward is 1, we stop exploring further.</a:t>
                </a:r>
              </a:p>
              <a:p>
                <a:r>
                  <a:rPr lang="en-IN" sz="2400" dirty="0"/>
                  <a:t>We also keep on updating </a:t>
                </a:r>
                <a:r>
                  <a:rPr lang="en-IN" sz="2400" dirty="0" err="1"/>
                  <a:t>N</a:t>
                </a:r>
                <a:r>
                  <a:rPr lang="en-IN" sz="2400" baseline="-25000" dirty="0" err="1"/>
                  <a:t>i,t</a:t>
                </a:r>
                <a:r>
                  <a:rPr lang="en-IN" sz="2400" baseline="-25000" dirty="0"/>
                  <a:t> </a:t>
                </a:r>
                <a14:m>
                  <m:oMath xmlns:m="http://schemas.openxmlformats.org/officeDocument/2006/math">
                    <m:r>
                      <a:rPr lang="en-US" sz="2400" b="0" i="0" smtClean="0">
                        <a:effectLst/>
                        <a:latin typeface="Cambria Math" panose="02040503050406030204" pitchFamily="18" charset="0"/>
                      </a:rPr>
                      <m:t>,</m:t>
                    </m:r>
                    <m:acc>
                      <m:accPr>
                        <m:chr m:val="̂"/>
                        <m:ctrlPr>
                          <a:rPr lang="en-IN" sz="2400" i="1" smtClean="0">
                            <a:effectLst/>
                            <a:latin typeface="Cambria Math" panose="02040503050406030204" pitchFamily="18" charset="0"/>
                          </a:rPr>
                        </m:ctrlPr>
                      </m:accPr>
                      <m:e>
                        <m:r>
                          <m:rPr>
                            <m:nor/>
                          </m:rPr>
                          <a:rPr lang="en-IN" sz="2400" dirty="0"/>
                          <m:t>𝜃</m:t>
                        </m:r>
                      </m:e>
                    </m:acc>
                  </m:oMath>
                </a14:m>
                <a:r>
                  <a:rPr lang="en-IN" sz="2400" dirty="0">
                    <a:effectLst/>
                  </a:rPr>
                  <a:t>, </a:t>
                </a:r>
                <a14:m>
                  <m:oMath xmlns:m="http://schemas.openxmlformats.org/officeDocument/2006/math">
                    <m:acc>
                      <m:accPr>
                        <m:chr m:val="̂"/>
                        <m:ctrlPr>
                          <a:rPr lang="en-IN" sz="2400" i="1">
                            <a:latin typeface="Cambria Math" panose="02040503050406030204" pitchFamily="18" charset="0"/>
                          </a:rPr>
                        </m:ctrlPr>
                      </m:accPr>
                      <m:e>
                        <m:r>
                          <a:rPr lang="en-US" sz="2400" i="1">
                            <a:latin typeface="Cambria Math" panose="02040503050406030204" pitchFamily="18" charset="0"/>
                          </a:rPr>
                          <m:t>𝑐</m:t>
                        </m:r>
                      </m:e>
                    </m:acc>
                  </m:oMath>
                </a14:m>
                <a:r>
                  <a:rPr lang="en-IN" sz="2400" dirty="0"/>
                  <a:t>  for the observed arms, and calculate the cumulative regret.</a:t>
                </a:r>
              </a:p>
            </p:txBody>
          </p:sp>
        </mc:Choice>
        <mc:Fallback xmlns="">
          <p:sp>
            <p:nvSpPr>
              <p:cNvPr id="3" name="Content Placeholder 2">
                <a:extLst>
                  <a:ext uri="{FF2B5EF4-FFF2-40B4-BE49-F238E27FC236}">
                    <a16:creationId xmlns:a16="http://schemas.microsoft.com/office/drawing/2014/main" id="{AA043B70-40ED-5D3E-C0AD-5B9AF6BB841A}"/>
                  </a:ext>
                </a:extLst>
              </p:cNvPr>
              <p:cNvSpPr>
                <a:spLocks noGrp="1" noRot="1" noChangeAspect="1" noMove="1" noResize="1" noEditPoints="1" noAdjustHandles="1" noChangeArrowheads="1" noChangeShapeType="1" noTextEdit="1"/>
              </p:cNvSpPr>
              <p:nvPr>
                <p:ph idx="1"/>
              </p:nvPr>
            </p:nvSpPr>
            <p:spPr>
              <a:xfrm>
                <a:off x="685799" y="2463362"/>
                <a:ext cx="3771899" cy="3937438"/>
              </a:xfrm>
              <a:blipFill>
                <a:blip r:embed="rId6"/>
                <a:stretch>
                  <a:fillRect l="-2100" t="-1238" r="-3554"/>
                </a:stretch>
              </a:blipFill>
            </p:spPr>
            <p:txBody>
              <a:bodyPr/>
              <a:lstStyle/>
              <a:p>
                <a:r>
                  <a:rPr lang="en-US">
                    <a:noFill/>
                  </a:rPr>
                  <a:t> </a:t>
                </a:r>
              </a:p>
            </p:txBody>
          </p:sp>
        </mc:Fallback>
      </mc:AlternateContent>
      <p:pic>
        <p:nvPicPr>
          <p:cNvPr id="4" name="Picture 3" descr="A screenshot of a computer code&#10;&#10;Description automatically generated">
            <a:extLst>
              <a:ext uri="{FF2B5EF4-FFF2-40B4-BE49-F238E27FC236}">
                <a16:creationId xmlns:a16="http://schemas.microsoft.com/office/drawing/2014/main" id="{D64EBE89-5489-74D5-0E09-69E950E7E176}"/>
              </a:ext>
            </a:extLst>
          </p:cNvPr>
          <p:cNvPicPr>
            <a:picLocks noChangeAspect="1"/>
          </p:cNvPicPr>
          <p:nvPr/>
        </p:nvPicPr>
        <p:blipFill>
          <a:blip r:embed="rId6"/>
          <a:stretch>
            <a:fillRect/>
          </a:stretch>
        </p:blipFill>
        <p:spPr>
          <a:xfrm>
            <a:off x="4551636" y="851338"/>
            <a:ext cx="7205154" cy="532874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Audio 7">
            <a:extLst>
              <a:ext uri="{FF2B5EF4-FFF2-40B4-BE49-F238E27FC236}">
                <a16:creationId xmlns:a16="http://schemas.microsoft.com/office/drawing/2014/main" id="{1FD78142-FB87-754E-0082-51A67F51F5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56576858"/>
      </p:ext>
    </p:extLst>
  </p:cSld>
  <p:clrMapOvr>
    <a:masterClrMapping/>
  </p:clrMapOvr>
  <mc:AlternateContent xmlns:mc="http://schemas.openxmlformats.org/markup-compatibility/2006" xmlns:p14="http://schemas.microsoft.com/office/powerpoint/2010/main">
    <mc:Choice Requires="p14">
      <p:transition spd="slow" p14:dur="2000" advTm="104766"/>
    </mc:Choice>
    <mc:Fallback xmlns="">
      <p:transition spd="slow" advTm="104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8"/>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8"/>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8"/>
                                        </p:tgtEl>
                                      </p:cBhvr>
                                    </p:cmd>
                                  </p:childTnLst>
                                </p:cTn>
                              </p:par>
                            </p:childTnLst>
                          </p:cTn>
                        </p:par>
                        <p:par>
                          <p:cTn id="19" fill="hold">
                            <p:stCondLst>
                              <p:cond delay="0"/>
                            </p:stCondLst>
                            <p:childTnLst>
                              <p:par>
                                <p:cTn id="20" presetID="1" presetClass="mediacall" presetSubtype="0" fill="hold" nodeType="afterEffect">
                                  <p:stCondLst>
                                    <p:cond delay="0"/>
                                  </p:stCondLst>
                                  <p:childTnLst>
                                    <p:cmd type="call" cmd="playFrom(0.0)">
                                      <p:cBhvr>
                                        <p:cTn id="21" dur="1" fill="hold"/>
                                        <p:tgtEl>
                                          <p:spTgt spid="8"/>
                                        </p:tgtEl>
                                      </p:cBhvr>
                                    </p:cmd>
                                  </p:childTnLst>
                                </p:cTn>
                              </p:par>
                            </p:childTnLst>
                          </p:cTn>
                        </p:par>
                        <p:par>
                          <p:cTn id="22" fill="hold">
                            <p:stCondLst>
                              <p:cond delay="0"/>
                            </p:stCondLst>
                            <p:childTnLst>
                              <p:par>
                                <p:cTn id="23" presetID="1" presetClass="mediacall" presetSubtype="0" fill="hold" nodeType="afterEffect">
                                  <p:stCondLst>
                                    <p:cond delay="0"/>
                                  </p:stCondLst>
                                  <p:childTnLst>
                                    <p:cmd type="call" cmd="playFrom(0.0)">
                                      <p:cBhvr>
                                        <p:cTn id="24" dur="1" fill="hold"/>
                                        <p:tgtEl>
                                          <p:spTgt spid="8"/>
                                        </p:tgtEl>
                                      </p:cBhvr>
                                    </p:cmd>
                                  </p:childTnLst>
                                </p:cTn>
                              </p:par>
                            </p:childTnLst>
                          </p:cTn>
                        </p:par>
                        <p:par>
                          <p:cTn id="25" fill="hold">
                            <p:stCondLst>
                              <p:cond delay="0"/>
                            </p:stCondLst>
                            <p:childTnLst>
                              <p:par>
                                <p:cTn id="26" presetID="1" presetClass="mediacall" presetSubtype="0" fill="hold" nodeType="afterEffect">
                                  <p:stCondLst>
                                    <p:cond delay="0"/>
                                  </p:stCondLst>
                                  <p:childTnLst>
                                    <p:cmd type="call" cmd="playFrom(0.0)">
                                      <p:cBhvr>
                                        <p:cTn id="27" dur="1" fill="hold"/>
                                        <p:tgtEl>
                                          <p:spTgt spid="8"/>
                                        </p:tgtEl>
                                      </p:cBhvr>
                                    </p:cmd>
                                  </p:childTnLst>
                                </p:cTn>
                              </p:par>
                            </p:childTnLst>
                          </p:cTn>
                        </p:par>
                        <p:par>
                          <p:cTn id="28" fill="hold">
                            <p:stCondLst>
                              <p:cond delay="0"/>
                            </p:stCondLst>
                            <p:childTnLst>
                              <p:par>
                                <p:cTn id="29" presetID="1" presetClass="mediacall" presetSubtype="0" fill="hold" nodeType="afterEffect">
                                  <p:stCondLst>
                                    <p:cond delay="0"/>
                                  </p:stCondLst>
                                  <p:childTnLst>
                                    <p:cmd type="call" cmd="playFrom(0.0)">
                                      <p:cBhvr>
                                        <p:cTn id="3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1300-BB51-703B-B471-5B2E6C85396D}"/>
              </a:ext>
            </a:extLst>
          </p:cNvPr>
          <p:cNvSpPr>
            <a:spLocks noGrp="1"/>
          </p:cNvSpPr>
          <p:nvPr>
            <p:ph type="title"/>
          </p:nvPr>
        </p:nvSpPr>
        <p:spPr>
          <a:xfrm>
            <a:off x="1098050" y="1109834"/>
            <a:ext cx="3512050" cy="783771"/>
          </a:xfrm>
        </p:spPr>
        <p:txBody>
          <a:bodyPr anchor="b">
            <a:noAutofit/>
          </a:bodyPr>
          <a:lstStyle/>
          <a:p>
            <a:r>
              <a:rPr lang="en-US" sz="4000" b="1">
                <a:cs typeface="Calibri Light"/>
              </a:rPr>
              <a:t>Main results</a:t>
            </a:r>
            <a:endParaRPr lang="en-US" sz="4000" b="1"/>
          </a:p>
        </p:txBody>
      </p:sp>
      <p:pic>
        <p:nvPicPr>
          <p:cNvPr id="6" name="Content Placeholder 5" descr="A graph of a step and a number of steps&#10;&#10;Description automatically generated with medium confidence">
            <a:extLst>
              <a:ext uri="{FF2B5EF4-FFF2-40B4-BE49-F238E27FC236}">
                <a16:creationId xmlns:a16="http://schemas.microsoft.com/office/drawing/2014/main" id="{A53D3EB4-D0C6-FBE9-5D9A-A23CA184768F}"/>
              </a:ext>
            </a:extLst>
          </p:cNvPr>
          <p:cNvPicPr>
            <a:picLocks noGrp="1" noChangeAspect="1"/>
          </p:cNvPicPr>
          <p:nvPr>
            <p:ph idx="1"/>
          </p:nvPr>
        </p:nvPicPr>
        <p:blipFill>
          <a:blip r:embed="rId6"/>
          <a:stretch>
            <a:fillRect/>
          </a:stretch>
        </p:blipFill>
        <p:spPr>
          <a:xfrm>
            <a:off x="6453352" y="3414519"/>
            <a:ext cx="3861266" cy="2968564"/>
          </a:xfrm>
        </p:spPr>
      </p:pic>
      <p:pic>
        <p:nvPicPr>
          <p:cNvPr id="5" name="Picture 4" descr="A graph with blue lines&#10;&#10;Description automatically generated">
            <a:extLst>
              <a:ext uri="{FF2B5EF4-FFF2-40B4-BE49-F238E27FC236}">
                <a16:creationId xmlns:a16="http://schemas.microsoft.com/office/drawing/2014/main" id="{EC32004E-BF6C-01A0-0F08-38FAFCBAA881}"/>
              </a:ext>
            </a:extLst>
          </p:cNvPr>
          <p:cNvPicPr>
            <a:picLocks noChangeAspect="1"/>
          </p:cNvPicPr>
          <p:nvPr/>
        </p:nvPicPr>
        <p:blipFill>
          <a:blip r:embed="rId7"/>
          <a:stretch>
            <a:fillRect/>
          </a:stretch>
        </p:blipFill>
        <p:spPr>
          <a:xfrm>
            <a:off x="6453352" y="635876"/>
            <a:ext cx="3861266" cy="2520074"/>
          </a:xfrm>
          <a:prstGeom prst="rect">
            <a:avLst/>
          </a:prstGeom>
        </p:spPr>
      </p:pic>
      <p:sp>
        <p:nvSpPr>
          <p:cNvPr id="9" name="TextBox 8">
            <a:extLst>
              <a:ext uri="{FF2B5EF4-FFF2-40B4-BE49-F238E27FC236}">
                <a16:creationId xmlns:a16="http://schemas.microsoft.com/office/drawing/2014/main" id="{6EF97803-E7F5-D3F1-7119-21150473ED52}"/>
              </a:ext>
            </a:extLst>
          </p:cNvPr>
          <p:cNvSpPr txBox="1"/>
          <p:nvPr/>
        </p:nvSpPr>
        <p:spPr>
          <a:xfrm>
            <a:off x="591865" y="2133599"/>
            <a:ext cx="452442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Finally, we plot the cumulative regret v/s the number of time steps.</a:t>
            </a:r>
          </a:p>
          <a:p>
            <a:pPr marL="285750" indent="-285750">
              <a:buFont typeface="Arial" panose="020B0604020202020204" pitchFamily="34" charset="0"/>
              <a:buChar char="•"/>
            </a:pPr>
            <a:r>
              <a:rPr lang="en-US" sz="2400" dirty="0"/>
              <a:t>The plot deviates from a straight line but is not logarithmic also, ideally the it should be logarithmic, according to the bounds calculated in the paper.</a:t>
            </a:r>
          </a:p>
        </p:txBody>
      </p:sp>
      <p:pic>
        <p:nvPicPr>
          <p:cNvPr id="11" name="Picture 10" descr="A math equations with black text&#10;&#10;Description automatically generated with medium confidence">
            <a:extLst>
              <a:ext uri="{FF2B5EF4-FFF2-40B4-BE49-F238E27FC236}">
                <a16:creationId xmlns:a16="http://schemas.microsoft.com/office/drawing/2014/main" id="{A0CCAEDC-8FFF-E595-EC52-8C40C490B28A}"/>
              </a:ext>
            </a:extLst>
          </p:cNvPr>
          <p:cNvPicPr>
            <a:picLocks noChangeAspect="1"/>
          </p:cNvPicPr>
          <p:nvPr/>
        </p:nvPicPr>
        <p:blipFill>
          <a:blip r:embed="rId8"/>
          <a:stretch>
            <a:fillRect/>
          </a:stretch>
        </p:blipFill>
        <p:spPr>
          <a:xfrm>
            <a:off x="591865" y="5660574"/>
            <a:ext cx="4546600" cy="914400"/>
          </a:xfrm>
          <a:prstGeom prst="rect">
            <a:avLst/>
          </a:prstGeom>
        </p:spPr>
      </p:pic>
      <p:pic>
        <p:nvPicPr>
          <p:cNvPr id="17" name="Audio 16">
            <a:extLst>
              <a:ext uri="{FF2B5EF4-FFF2-40B4-BE49-F238E27FC236}">
                <a16:creationId xmlns:a16="http://schemas.microsoft.com/office/drawing/2014/main" id="{06A41A15-D668-76CE-1EC1-551AA59AA18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57992136"/>
      </p:ext>
    </p:extLst>
  </p:cSld>
  <p:clrMapOvr>
    <a:masterClrMapping/>
  </p:clrMapOvr>
  <mc:AlternateContent xmlns:mc="http://schemas.openxmlformats.org/markup-compatibility/2006" xmlns:p14="http://schemas.microsoft.com/office/powerpoint/2010/main">
    <mc:Choice Requires="p14">
      <p:transition spd="slow" p14:dur="2000" advTm="68416"/>
    </mc:Choice>
    <mc:Fallback xmlns="">
      <p:transition spd="slow" advTm="68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7"/>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0</TotalTime>
  <Words>4535</Words>
  <Application>Microsoft Office PowerPoint</Application>
  <PresentationFormat>Widescreen</PresentationFormat>
  <Paragraphs>172</Paragraphs>
  <Slides>19</Slides>
  <Notes>19</Notes>
  <HiddenSlides>0</HiddenSlides>
  <MMClips>19</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Celestial</vt:lpstr>
      <vt:lpstr>EE675: COURSE PROJECT – final evaluation cost-aware cascading bandits  instructor : prof. Subrahmanya Swamy peruru Link to code - View Python Code</vt:lpstr>
      <vt:lpstr>Overview</vt:lpstr>
      <vt:lpstr>Implementation of cc-ucb algorithm</vt:lpstr>
      <vt:lpstr>Implementation of cc-ucb algorithm</vt:lpstr>
      <vt:lpstr>Explanation of python code</vt:lpstr>
      <vt:lpstr>Explanation of python code</vt:lpstr>
      <vt:lpstr>Explanation of python code</vt:lpstr>
      <vt:lpstr>Explanation of python code</vt:lpstr>
      <vt:lpstr>Main results</vt:lpstr>
      <vt:lpstr>PROBLEM SETUP of CCB-Setting</vt:lpstr>
      <vt:lpstr>complexity analysis of CC-UCB algorithm</vt:lpstr>
      <vt:lpstr>PowerPoint Presentation</vt:lpstr>
      <vt:lpstr>PowerPoint Presentation</vt:lpstr>
      <vt:lpstr>PowerPoint Presentation</vt:lpstr>
      <vt:lpstr> </vt:lpstr>
      <vt:lpstr>PowerPoint Presentation</vt:lpstr>
      <vt:lpstr>PowerPoint Presentation</vt:lpstr>
      <vt:lpstr>Lower bound</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EE675</dc:title>
  <dc:creator>Rajvardhan Verma</dc:creator>
  <cp:lastModifiedBy>Rajvardhan Verma</cp:lastModifiedBy>
  <cp:revision>2</cp:revision>
  <dcterms:created xsi:type="dcterms:W3CDTF">2024-05-01T18:32:00Z</dcterms:created>
  <dcterms:modified xsi:type="dcterms:W3CDTF">2024-08-24T03:05:41Z</dcterms:modified>
</cp:coreProperties>
</file>